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17" r:id="rId3"/>
    <p:sldId id="319" r:id="rId4"/>
    <p:sldId id="513" r:id="rId5"/>
    <p:sldId id="514" r:id="rId6"/>
    <p:sldId id="515" r:id="rId7"/>
    <p:sldId id="555" r:id="rId8"/>
    <p:sldId id="516" r:id="rId9"/>
    <p:sldId id="595" r:id="rId10"/>
    <p:sldId id="517" r:id="rId11"/>
    <p:sldId id="560" r:id="rId12"/>
    <p:sldId id="561" r:id="rId13"/>
    <p:sldId id="518" r:id="rId14"/>
    <p:sldId id="525" r:id="rId15"/>
    <p:sldId id="522" r:id="rId16"/>
    <p:sldId id="465" r:id="rId17"/>
    <p:sldId id="562" r:id="rId19"/>
    <p:sldId id="563" r:id="rId20"/>
    <p:sldId id="564" r:id="rId21"/>
    <p:sldId id="596" r:id="rId22"/>
    <p:sldId id="608" r:id="rId23"/>
    <p:sldId id="519" r:id="rId24"/>
    <p:sldId id="521" r:id="rId25"/>
    <p:sldId id="523" r:id="rId26"/>
    <p:sldId id="524" r:id="rId27"/>
    <p:sldId id="565" r:id="rId28"/>
    <p:sldId id="566" r:id="rId29"/>
    <p:sldId id="576" r:id="rId30"/>
    <p:sldId id="577" r:id="rId31"/>
    <p:sldId id="567" r:id="rId32"/>
    <p:sldId id="578" r:id="rId33"/>
    <p:sldId id="579" r:id="rId34"/>
    <p:sldId id="580" r:id="rId35"/>
    <p:sldId id="572" r:id="rId36"/>
    <p:sldId id="581" r:id="rId37"/>
    <p:sldId id="582" r:id="rId38"/>
    <p:sldId id="583" r:id="rId39"/>
    <p:sldId id="584" r:id="rId40"/>
    <p:sldId id="585" r:id="rId41"/>
    <p:sldId id="586" r:id="rId42"/>
    <p:sldId id="587" r:id="rId43"/>
    <p:sldId id="588" r:id="rId44"/>
    <p:sldId id="589" r:id="rId45"/>
    <p:sldId id="590" r:id="rId46"/>
    <p:sldId id="591" r:id="rId47"/>
    <p:sldId id="592" r:id="rId48"/>
    <p:sldId id="593" r:id="rId49"/>
    <p:sldId id="607" r:id="rId50"/>
    <p:sldId id="466" r:id="rId51"/>
    <p:sldId id="526" r:id="rId52"/>
    <p:sldId id="527" r:id="rId53"/>
    <p:sldId id="532" r:id="rId54"/>
    <p:sldId id="609" r:id="rId55"/>
    <p:sldId id="606" r:id="rId56"/>
    <p:sldId id="610" r:id="rId57"/>
    <p:sldId id="611" r:id="rId58"/>
    <p:sldId id="612" r:id="rId59"/>
    <p:sldId id="530" r:id="rId60"/>
    <p:sldId id="529" r:id="rId61"/>
    <p:sldId id="613" r:id="rId62"/>
    <p:sldId id="480" r:id="rId63"/>
    <p:sldId id="536" r:id="rId64"/>
    <p:sldId id="537" r:id="rId65"/>
    <p:sldId id="538" r:id="rId66"/>
    <p:sldId id="597" r:id="rId67"/>
    <p:sldId id="598" r:id="rId68"/>
    <p:sldId id="599" r:id="rId69"/>
    <p:sldId id="600" r:id="rId70"/>
    <p:sldId id="601" r:id="rId71"/>
    <p:sldId id="603" r:id="rId72"/>
    <p:sldId id="604" r:id="rId73"/>
    <p:sldId id="484" r:id="rId74"/>
    <p:sldId id="486" r:id="rId75"/>
    <p:sldId id="605" r:id="rId76"/>
    <p:sldId id="485" r:id="rId77"/>
    <p:sldId id="557" r:id="rId78"/>
    <p:sldId id="615" r:id="rId79"/>
    <p:sldId id="618" r:id="rId80"/>
    <p:sldId id="614" r:id="rId81"/>
    <p:sldId id="617" r:id="rId82"/>
    <p:sldId id="619" r:id="rId83"/>
    <p:sldId id="616" r:id="rId84"/>
    <p:sldId id="620" r:id="rId85"/>
    <p:sldId id="621" r:id="rId86"/>
    <p:sldId id="622" r:id="rId87"/>
    <p:sldId id="488" r:id="rId88"/>
    <p:sldId id="549" r:id="rId89"/>
    <p:sldId id="552" r:id="rId90"/>
    <p:sldId id="550" r:id="rId91"/>
    <p:sldId id="551" r:id="rId92"/>
    <p:sldId id="489" r:id="rId93"/>
    <p:sldId id="491" r:id="rId94"/>
    <p:sldId id="490" r:id="rId95"/>
    <p:sldId id="553" r:id="rId96"/>
    <p:sldId id="559" r:id="rId97"/>
    <p:sldId id="493" r:id="rId98"/>
    <p:sldId id="554" r:id="rId99"/>
    <p:sldId id="558" r:id="rId100"/>
    <p:sldId id="318" r:id="rId101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介绍" id="{354347DB-713E-8E4C-B426-7A036AC9D821}">
          <p14:sldIdLst>
            <p14:sldId id="317"/>
            <p14:sldId id="319"/>
          </p14:sldIdLst>
        </p14:section>
        <p14:section name="pandas基础" id="{AA1E6BC2-BEA1-8F4A-BB48-5EDA488CFEB1}">
          <p14:sldIdLst>
            <p14:sldId id="513"/>
            <p14:sldId id="516"/>
            <p14:sldId id="595"/>
            <p14:sldId id="517"/>
            <p14:sldId id="560"/>
            <p14:sldId id="561"/>
            <p14:sldId id="518"/>
            <p14:sldId id="525"/>
            <p14:sldId id="522"/>
            <p14:sldId id="465"/>
            <p14:sldId id="562"/>
            <p14:sldId id="563"/>
            <p14:sldId id="564"/>
            <p14:sldId id="596"/>
            <p14:sldId id="608"/>
            <p14:sldId id="519"/>
            <p14:sldId id="521"/>
            <p14:sldId id="523"/>
            <p14:sldId id="524"/>
            <p14:sldId id="565"/>
            <p14:sldId id="514"/>
            <p14:sldId id="515"/>
            <p14:sldId id="555"/>
          </p14:sldIdLst>
        </p14:section>
        <p14:section name="pandas的基本操作" id="{FCC4313F-3CED-F34E-8BFC-EDA569DEE8FE}">
          <p14:sldIdLst>
            <p14:sldId id="566"/>
            <p14:sldId id="576"/>
            <p14:sldId id="577"/>
            <p14:sldId id="567"/>
            <p14:sldId id="578"/>
            <p14:sldId id="579"/>
            <p14:sldId id="580"/>
            <p14:sldId id="572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607"/>
          </p14:sldIdLst>
        </p14:section>
        <p14:section name="pandas读取数据" id="{110B6D27-DB7C-5C49-9893-AEA4C07F56F6}">
          <p14:sldIdLst>
            <p14:sldId id="466"/>
            <p14:sldId id="526"/>
            <p14:sldId id="527"/>
            <p14:sldId id="532"/>
            <p14:sldId id="609"/>
            <p14:sldId id="606"/>
            <p14:sldId id="610"/>
            <p14:sldId id="611"/>
            <p14:sldId id="612"/>
          </p14:sldIdLst>
        </p14:section>
        <p14:section name="数据处理" id="{AF006B2A-8010-7943-BBE8-C44E7AF41310}">
          <p14:sldIdLst>
            <p14:sldId id="530"/>
            <p14:sldId id="529"/>
            <p14:sldId id="613"/>
            <p14:sldId id="480"/>
            <p14:sldId id="536"/>
            <p14:sldId id="537"/>
            <p14:sldId id="538"/>
            <p14:sldId id="597"/>
            <p14:sldId id="598"/>
            <p14:sldId id="599"/>
            <p14:sldId id="600"/>
            <p14:sldId id="601"/>
            <p14:sldId id="603"/>
            <p14:sldId id="604"/>
            <p14:sldId id="484"/>
            <p14:sldId id="486"/>
            <p14:sldId id="605"/>
            <p14:sldId id="485"/>
            <p14:sldId id="557"/>
            <p14:sldId id="615"/>
            <p14:sldId id="618"/>
            <p14:sldId id="614"/>
            <p14:sldId id="617"/>
            <p14:sldId id="619"/>
            <p14:sldId id="616"/>
            <p14:sldId id="620"/>
            <p14:sldId id="621"/>
            <p14:sldId id="622"/>
          </p14:sldIdLst>
        </p14:section>
        <p14:section name="pandas的分组和聚合" id="{46ABF2B6-18A7-D04A-99F1-5278AE237930}">
          <p14:sldIdLst>
            <p14:sldId id="488"/>
            <p14:sldId id="549"/>
            <p14:sldId id="552"/>
            <p14:sldId id="550"/>
            <p14:sldId id="551"/>
            <p14:sldId id="489"/>
            <p14:sldId id="491"/>
            <p14:sldId id="490"/>
            <p14:sldId id="553"/>
            <p14:sldId id="559"/>
            <p14:sldId id="493"/>
            <p14:sldId id="554"/>
            <p14:sldId id="558"/>
            <p14:sldId id="31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4640" autoAdjust="0"/>
  </p:normalViewPr>
  <p:slideViewPr>
    <p:cSldViewPr snapToGrid="0" snapToObjects="1">
      <p:cViewPr>
        <p:scale>
          <a:sx n="110" d="100"/>
          <a:sy n="110" d="100"/>
        </p:scale>
        <p:origin x="19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4" Type="http://schemas.openxmlformats.org/officeDocument/2006/relationships/tableStyles" Target="tableStyles.xml"/><Relationship Id="rId103" Type="http://schemas.openxmlformats.org/officeDocument/2006/relationships/viewProps" Target="viewProps.xml"/><Relationship Id="rId102" Type="http://schemas.openxmlformats.org/officeDocument/2006/relationships/presProps" Target="presProps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4BF55-27CF-F846-AA76-5CC00F69AE1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D3FF16-0AD0-3146-A68B-ABAF422C7701}">
      <dgm:prSet phldrT="[文本]"/>
      <dgm:spPr/>
      <dgm:t>
        <a:bodyPr/>
        <a:lstStyle/>
        <a:p>
          <a:r>
            <a:rPr lang="zh-CN" altLang="en-US" dirty="0" smtClean="0"/>
            <a:t>数据挖掘</a:t>
          </a:r>
          <a:endParaRPr lang="zh-CN" altLang="en-US" dirty="0"/>
        </a:p>
      </dgm:t>
    </dgm:pt>
    <dgm:pt modelId="{32D010E5-65E2-8141-86F9-CC00B6ECF7A7}" cxnId="{ED27B0FD-9D65-B946-87D1-FD75B92C656D}" type="parTrans">
      <dgm:prSet/>
      <dgm:spPr/>
      <dgm:t>
        <a:bodyPr/>
        <a:lstStyle/>
        <a:p>
          <a:endParaRPr lang="zh-CN" altLang="en-US"/>
        </a:p>
      </dgm:t>
    </dgm:pt>
    <dgm:pt modelId="{02C19439-8D7B-4945-ADAB-81DECD8196FB}" cxnId="{ED27B0FD-9D65-B946-87D1-FD75B92C656D}" type="sibTrans">
      <dgm:prSet/>
      <dgm:spPr/>
      <dgm:t>
        <a:bodyPr/>
        <a:lstStyle/>
        <a:p>
          <a:endParaRPr lang="zh-CN" altLang="en-US"/>
        </a:p>
      </dgm:t>
    </dgm:pt>
    <dgm:pt modelId="{0CD31979-E255-E346-BAE8-45860B89F3AA}">
      <dgm:prSet phldrT="[文本]"/>
      <dgm:spPr/>
      <dgm:t>
        <a:bodyPr/>
        <a:lstStyle/>
        <a:p>
          <a:r>
            <a:rPr lang="zh-CN" altLang="en-US" dirty="0" smtClean="0"/>
            <a:t>基础</a:t>
          </a:r>
          <a:endParaRPr lang="zh-CN" altLang="en-US" dirty="0"/>
        </a:p>
      </dgm:t>
    </dgm:pt>
    <dgm:pt modelId="{642745FC-5DD9-C24A-8ACB-43DA46C20D12}" cxnId="{AFBD9E7D-3DC4-6248-AC27-24179B0E957E}" type="parTrans">
      <dgm:prSet/>
      <dgm:spPr/>
      <dgm:t>
        <a:bodyPr/>
        <a:lstStyle/>
        <a:p>
          <a:endParaRPr lang="zh-CN" altLang="en-US"/>
        </a:p>
      </dgm:t>
    </dgm:pt>
    <dgm:pt modelId="{01A8C11C-10E0-1A44-8225-A6700CA39A53}" cxnId="{AFBD9E7D-3DC4-6248-AC27-24179B0E957E}" type="sibTrans">
      <dgm:prSet/>
      <dgm:spPr/>
      <dgm:t>
        <a:bodyPr/>
        <a:lstStyle/>
        <a:p>
          <a:endParaRPr lang="zh-CN" altLang="en-US"/>
        </a:p>
      </dgm:t>
    </dgm:pt>
    <dgm:pt modelId="{5D15C6AC-A889-D644-8838-4678B66ABDE2}">
      <dgm:prSet phldrT="[文本]"/>
      <dgm:spPr/>
      <dgm:t>
        <a:bodyPr/>
        <a:lstStyle/>
        <a:p>
          <a:r>
            <a:rPr lang="zh-CN" altLang="en-US" dirty="0" smtClean="0"/>
            <a:t>环境</a:t>
          </a:r>
          <a:endParaRPr lang="zh-CN" altLang="en-US" dirty="0"/>
        </a:p>
      </dgm:t>
    </dgm:pt>
    <dgm:pt modelId="{B8E6E05F-DA9F-E740-B4D5-61E0B270E62E}" cxnId="{BAC7FBAC-59D5-AC4D-9D77-3205E26F05D9}" type="parTrans">
      <dgm:prSet/>
      <dgm:spPr/>
      <dgm:t>
        <a:bodyPr/>
        <a:lstStyle/>
        <a:p>
          <a:endParaRPr lang="zh-CN" altLang="en-US"/>
        </a:p>
      </dgm:t>
    </dgm:pt>
    <dgm:pt modelId="{1BB8F276-D081-2341-8E32-82D96FC726CF}" cxnId="{BAC7FBAC-59D5-AC4D-9D77-3205E26F05D9}" type="sibTrans">
      <dgm:prSet/>
      <dgm:spPr/>
      <dgm:t>
        <a:bodyPr/>
        <a:lstStyle/>
        <a:p>
          <a:endParaRPr lang="zh-CN" altLang="en-US"/>
        </a:p>
      </dgm:t>
    </dgm:pt>
    <dgm:pt modelId="{026DF76F-092C-EA4F-B8A8-9DB2780A128C}">
      <dgm:prSet phldrT="[文本]"/>
      <dgm:spPr/>
      <dgm:t>
        <a:bodyPr/>
        <a:lstStyle/>
        <a:p>
          <a:r>
            <a:rPr lang="zh-CN" altLang="en-US" dirty="0" smtClean="0"/>
            <a:t>基础库</a:t>
          </a:r>
          <a:endParaRPr lang="zh-CN" altLang="en-US" dirty="0"/>
        </a:p>
      </dgm:t>
    </dgm:pt>
    <dgm:pt modelId="{D2D5E06A-6B0F-FE4E-A2F0-D7450AC61E7E}" cxnId="{D7F9739B-AC8A-E44D-B376-AE45530E26FF}" type="parTrans">
      <dgm:prSet/>
      <dgm:spPr/>
      <dgm:t>
        <a:bodyPr/>
        <a:lstStyle/>
        <a:p>
          <a:endParaRPr lang="zh-CN" altLang="en-US"/>
        </a:p>
      </dgm:t>
    </dgm:pt>
    <dgm:pt modelId="{1B30ECA9-F6F5-C644-9146-4176E79F395C}" cxnId="{D7F9739B-AC8A-E44D-B376-AE45530E26FF}" type="sibTrans">
      <dgm:prSet/>
      <dgm:spPr/>
      <dgm:t>
        <a:bodyPr/>
        <a:lstStyle/>
        <a:p>
          <a:endParaRPr lang="zh-CN" altLang="en-US"/>
        </a:p>
      </dgm:t>
    </dgm:pt>
    <dgm:pt modelId="{8B1D43AC-812A-CE41-9DEB-665CCB58264D}">
      <dgm:prSet phldrT="[文本]"/>
      <dgm:spPr/>
      <dgm:t>
        <a:bodyPr/>
        <a:lstStyle/>
        <a:p>
          <a:r>
            <a:rPr lang="zh-CN" altLang="en-US" dirty="0" smtClean="0"/>
            <a:t>提升</a:t>
          </a:r>
          <a:endParaRPr lang="zh-CN" altLang="en-US" dirty="0"/>
        </a:p>
      </dgm:t>
    </dgm:pt>
    <dgm:pt modelId="{A85FB45F-F810-E548-BAE9-4045ACAFFBDB}" cxnId="{9B789F34-5A38-5740-8AF5-460173BFA094}" type="parTrans">
      <dgm:prSet/>
      <dgm:spPr/>
      <dgm:t>
        <a:bodyPr/>
        <a:lstStyle/>
        <a:p>
          <a:endParaRPr lang="zh-CN" altLang="en-US"/>
        </a:p>
      </dgm:t>
    </dgm:pt>
    <dgm:pt modelId="{11DE40B9-1650-3C4E-91D3-713E9B690DB0}" cxnId="{9B789F34-5A38-5740-8AF5-460173BFA094}" type="sibTrans">
      <dgm:prSet/>
      <dgm:spPr/>
      <dgm:t>
        <a:bodyPr/>
        <a:lstStyle/>
        <a:p>
          <a:endParaRPr lang="zh-CN" altLang="en-US"/>
        </a:p>
      </dgm:t>
    </dgm:pt>
    <dgm:pt modelId="{8A9791E2-C7FB-CB42-AFDF-0C36F267A2D8}">
      <dgm:prSet phldrT="[文本]"/>
      <dgm:spPr/>
      <dgm:t>
        <a:bodyPr/>
        <a:lstStyle/>
        <a:p>
          <a:r>
            <a:rPr lang="zh-CN" altLang="en-US" dirty="0" smtClean="0"/>
            <a:t>机器学习</a:t>
          </a:r>
          <a:endParaRPr lang="zh-CN" altLang="en-US" dirty="0"/>
        </a:p>
      </dgm:t>
    </dgm:pt>
    <dgm:pt modelId="{5D184B43-D2B3-174F-A677-09BE52FDABEE}" cxnId="{5561B23D-DB3E-4B41-B6DA-9D743D01DD53}" type="parTrans">
      <dgm:prSet/>
      <dgm:spPr/>
      <dgm:t>
        <a:bodyPr/>
        <a:lstStyle/>
        <a:p>
          <a:endParaRPr lang="zh-CN" altLang="en-US"/>
        </a:p>
      </dgm:t>
    </dgm:pt>
    <dgm:pt modelId="{81E6ABE6-7127-9E42-A3B3-8E19F36555C0}" cxnId="{5561B23D-DB3E-4B41-B6DA-9D743D01DD53}" type="sibTrans">
      <dgm:prSet/>
      <dgm:spPr/>
      <dgm:t>
        <a:bodyPr/>
        <a:lstStyle/>
        <a:p>
          <a:endParaRPr lang="zh-CN" altLang="en-US"/>
        </a:p>
      </dgm:t>
    </dgm:pt>
    <dgm:pt modelId="{5AC59066-E9AF-2847-9268-FC4F132B5556}">
      <dgm:prSet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967E9858-5582-E043-B8A7-FA07A1FFEB31}" cxnId="{506955D8-17A3-3A40-8246-2E95EFCED47C}" type="parTrans">
      <dgm:prSet/>
      <dgm:spPr/>
      <dgm:t>
        <a:bodyPr/>
        <a:lstStyle/>
        <a:p>
          <a:endParaRPr lang="zh-CN" altLang="en-US"/>
        </a:p>
      </dgm:t>
    </dgm:pt>
    <dgm:pt modelId="{6C9D5634-A26C-1947-9F0B-4FC623362E7F}" cxnId="{506955D8-17A3-3A40-8246-2E95EFCED47C}" type="sibTrans">
      <dgm:prSet/>
      <dgm:spPr/>
      <dgm:t>
        <a:bodyPr/>
        <a:lstStyle/>
        <a:p>
          <a:endParaRPr lang="zh-CN" altLang="en-US"/>
        </a:p>
      </dgm:t>
    </dgm:pt>
    <dgm:pt modelId="{F1C1958F-3E7E-DD4D-ACFA-636B1EF10085}">
      <dgm:prSet/>
      <dgm:spPr/>
      <dgm:t>
        <a:bodyPr/>
        <a:lstStyle/>
        <a:p>
          <a:r>
            <a:rPr lang="zh-CN" altLang="en-US"/>
            <a:t>金融数据分析与挖掘</a:t>
          </a:r>
          <a:endParaRPr lang="en-US" altLang="zh-CN"/>
        </a:p>
      </dgm:t>
    </dgm:pt>
    <dgm:pt modelId="{51C8F423-D6C1-9A4D-BF11-2775764BDF3B}" cxnId="{AEA8335E-2A86-ED4B-BB9D-836D38D89105}" type="parTrans">
      <dgm:prSet/>
      <dgm:spPr/>
      <dgm:t>
        <a:bodyPr/>
        <a:lstStyle/>
        <a:p>
          <a:endParaRPr lang="zh-CN" altLang="en-US"/>
        </a:p>
      </dgm:t>
    </dgm:pt>
    <dgm:pt modelId="{47AB58C7-D01E-FA4D-B1AA-66A2BEE065DE}" cxnId="{AEA8335E-2A86-ED4B-BB9D-836D38D89105}" type="sibTrans">
      <dgm:prSet/>
      <dgm:spPr/>
      <dgm:t>
        <a:bodyPr/>
        <a:lstStyle/>
        <a:p>
          <a:endParaRPr lang="zh-CN" altLang="en-US"/>
        </a:p>
      </dgm:t>
    </dgm:pt>
    <dgm:pt modelId="{F8EBF976-6022-6149-A2CD-70B3221E635E}" type="pres">
      <dgm:prSet presAssocID="{E904BF55-27CF-F846-AA76-5CC00F69AE1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C1EF32-89F2-C044-949D-8C1C87ECA1AB}" type="pres">
      <dgm:prSet presAssocID="{ECD3FF16-0AD0-3146-A68B-ABAF422C7701}" presName="root1" presStyleCnt="0"/>
      <dgm:spPr/>
    </dgm:pt>
    <dgm:pt modelId="{B93FB78C-37C3-0444-8BA9-D52D2BB8A7B7}" type="pres">
      <dgm:prSet presAssocID="{ECD3FF16-0AD0-3146-A68B-ABAF422C770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CCC63C-EEB7-0240-9583-24381054B842}" type="pres">
      <dgm:prSet presAssocID="{ECD3FF16-0AD0-3146-A68B-ABAF422C7701}" presName="level2hierChild" presStyleCnt="0"/>
      <dgm:spPr/>
    </dgm:pt>
    <dgm:pt modelId="{9267F4B3-E500-F240-8854-A4D8FC173D66}" type="pres">
      <dgm:prSet presAssocID="{642745FC-5DD9-C24A-8ACB-43DA46C20D12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78153188-DBA0-BA42-AABD-ABF750098457}" type="pres">
      <dgm:prSet presAssocID="{642745FC-5DD9-C24A-8ACB-43DA46C20D12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8A196ECC-B5EF-9E4F-807F-09D804859043}" type="pres">
      <dgm:prSet presAssocID="{0CD31979-E255-E346-BAE8-45860B89F3AA}" presName="root2" presStyleCnt="0"/>
      <dgm:spPr/>
    </dgm:pt>
    <dgm:pt modelId="{3F2CF9CB-48A7-1944-9C1F-47EAB8D03143}" type="pres">
      <dgm:prSet presAssocID="{0CD31979-E255-E346-BAE8-45860B89F3A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7B7830-2871-F348-A58F-31F095FC5E69}" type="pres">
      <dgm:prSet presAssocID="{0CD31979-E255-E346-BAE8-45860B89F3AA}" presName="level3hierChild" presStyleCnt="0"/>
      <dgm:spPr/>
    </dgm:pt>
    <dgm:pt modelId="{3C136E9A-FF81-5E41-A143-6C8DC79D93C6}" type="pres">
      <dgm:prSet presAssocID="{B8E6E05F-DA9F-E740-B4D5-61E0B270E62E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D0500CBF-8680-404C-9E80-214EB1B619DD}" type="pres">
      <dgm:prSet presAssocID="{B8E6E05F-DA9F-E740-B4D5-61E0B270E62E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9D75AA41-34C9-A649-B1DB-0E4C326589B6}" type="pres">
      <dgm:prSet presAssocID="{5D15C6AC-A889-D644-8838-4678B66ABDE2}" presName="root2" presStyleCnt="0"/>
      <dgm:spPr/>
    </dgm:pt>
    <dgm:pt modelId="{2D8DB504-0B28-254D-94EF-BF864E3E3E21}" type="pres">
      <dgm:prSet presAssocID="{5D15C6AC-A889-D644-8838-4678B66ABDE2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70A218-A317-A340-8E5A-B88B668CCC0F}" type="pres">
      <dgm:prSet presAssocID="{5D15C6AC-A889-D644-8838-4678B66ABDE2}" presName="level3hierChild" presStyleCnt="0"/>
      <dgm:spPr/>
    </dgm:pt>
    <dgm:pt modelId="{FBE05549-5972-7A43-97E8-B6EA230DE88A}" type="pres">
      <dgm:prSet presAssocID="{D2D5E06A-6B0F-FE4E-A2F0-D7450AC61E7E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8529AD4A-323A-8641-AC08-17B43F4026F7}" type="pres">
      <dgm:prSet presAssocID="{D2D5E06A-6B0F-FE4E-A2F0-D7450AC61E7E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9B1146AD-5F33-C940-940C-F617B5B7DF9E}" type="pres">
      <dgm:prSet presAssocID="{026DF76F-092C-EA4F-B8A8-9DB2780A128C}" presName="root2" presStyleCnt="0"/>
      <dgm:spPr/>
    </dgm:pt>
    <dgm:pt modelId="{1AC18265-3406-5747-8EBD-05DB6E6CC989}" type="pres">
      <dgm:prSet presAssocID="{026DF76F-092C-EA4F-B8A8-9DB2780A128C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E7CB92-37D8-A149-BF1B-6438AFBA7CBC}" type="pres">
      <dgm:prSet presAssocID="{026DF76F-092C-EA4F-B8A8-9DB2780A128C}" presName="level3hierChild" presStyleCnt="0"/>
      <dgm:spPr/>
    </dgm:pt>
    <dgm:pt modelId="{12CEF5E8-7A6E-6A43-A915-5C04315F92A1}" type="pres">
      <dgm:prSet presAssocID="{51C8F423-D6C1-9A4D-BF11-2775764BDF3B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56ED5FB3-862B-BC48-906E-72CA87D654BE}" type="pres">
      <dgm:prSet presAssocID="{51C8F423-D6C1-9A4D-BF11-2775764BDF3B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CFF49C92-C2C6-6542-AC0F-DE2611B5BA43}" type="pres">
      <dgm:prSet presAssocID="{F1C1958F-3E7E-DD4D-ACFA-636B1EF10085}" presName="root2" presStyleCnt="0"/>
      <dgm:spPr/>
    </dgm:pt>
    <dgm:pt modelId="{62FFF28F-D807-2F41-AB4A-058085C744DE}" type="pres">
      <dgm:prSet presAssocID="{F1C1958F-3E7E-DD4D-ACFA-636B1EF10085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332A6B-8128-B24B-ADA6-51FD9EDB365A}" type="pres">
      <dgm:prSet presAssocID="{F1C1958F-3E7E-DD4D-ACFA-636B1EF10085}" presName="level3hierChild" presStyleCnt="0"/>
      <dgm:spPr/>
    </dgm:pt>
    <dgm:pt modelId="{AA48E68C-7159-3544-80D3-165E2FCD1A70}" type="pres">
      <dgm:prSet presAssocID="{A85FB45F-F810-E548-BAE9-4045ACAFFBDB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FB97EE48-FFFF-5040-B819-0C951182F4AC}" type="pres">
      <dgm:prSet presAssocID="{A85FB45F-F810-E548-BAE9-4045ACAFFBDB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7129869-5DA6-754A-84DE-A67D44EA2E8D}" type="pres">
      <dgm:prSet presAssocID="{8B1D43AC-812A-CE41-9DEB-665CCB58264D}" presName="root2" presStyleCnt="0"/>
      <dgm:spPr/>
    </dgm:pt>
    <dgm:pt modelId="{BEA1DEAD-9107-EC41-9314-E1486F95F2D2}" type="pres">
      <dgm:prSet presAssocID="{8B1D43AC-812A-CE41-9DEB-665CCB58264D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99E97B-AC46-B249-936A-9B3786DAFBDE}" type="pres">
      <dgm:prSet presAssocID="{8B1D43AC-812A-CE41-9DEB-665CCB58264D}" presName="level3hierChild" presStyleCnt="0"/>
      <dgm:spPr/>
    </dgm:pt>
    <dgm:pt modelId="{DC8CA502-A733-2145-95FA-1DA556FC5EAD}" type="pres">
      <dgm:prSet presAssocID="{5D184B43-D2B3-174F-A677-09BE52FDABEE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975A256B-0A4A-2F4A-A406-136D182DA0E1}" type="pres">
      <dgm:prSet presAssocID="{5D184B43-D2B3-174F-A677-09BE52FDABEE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1C5A426E-2E4E-F44D-9A33-3EB32B94D341}" type="pres">
      <dgm:prSet presAssocID="{8A9791E2-C7FB-CB42-AFDF-0C36F267A2D8}" presName="root2" presStyleCnt="0"/>
      <dgm:spPr/>
    </dgm:pt>
    <dgm:pt modelId="{D1C6B2CE-A7F5-B94F-8C74-1BF548F59937}" type="pres">
      <dgm:prSet presAssocID="{8A9791E2-C7FB-CB42-AFDF-0C36F267A2D8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605CD9-C1B4-014E-BAA7-00BD48593B11}" type="pres">
      <dgm:prSet presAssocID="{8A9791E2-C7FB-CB42-AFDF-0C36F267A2D8}" presName="level3hierChild" presStyleCnt="0"/>
      <dgm:spPr/>
    </dgm:pt>
    <dgm:pt modelId="{30573A52-47D4-FF4F-AABD-611FF69F432A}" type="pres">
      <dgm:prSet presAssocID="{967E9858-5582-E043-B8A7-FA07A1FFEB31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173B9F1E-06C1-F142-83EE-84888DC9DCF0}" type="pres">
      <dgm:prSet presAssocID="{967E9858-5582-E043-B8A7-FA07A1FFEB31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14BC08B9-6442-E147-8E21-E5E409164D07}" type="pres">
      <dgm:prSet presAssocID="{5AC59066-E9AF-2847-9268-FC4F132B5556}" presName="root2" presStyleCnt="0"/>
      <dgm:spPr/>
    </dgm:pt>
    <dgm:pt modelId="{2D006791-A6A6-084A-9E21-41214630F9DA}" type="pres">
      <dgm:prSet presAssocID="{5AC59066-E9AF-2847-9268-FC4F132B5556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9403FC-75BF-354B-8DA2-FD2EE5DA35A2}" type="pres">
      <dgm:prSet presAssocID="{5AC59066-E9AF-2847-9268-FC4F132B5556}" presName="level3hierChild" presStyleCnt="0"/>
      <dgm:spPr/>
    </dgm:pt>
  </dgm:ptLst>
  <dgm:cxnLst>
    <dgm:cxn modelId="{1B270569-58E1-1647-9D24-E6E00EB0FAE1}" type="presOf" srcId="{A85FB45F-F810-E548-BAE9-4045ACAFFBDB}" destId="{AA48E68C-7159-3544-80D3-165E2FCD1A70}" srcOrd="0" destOrd="0" presId="urn:microsoft.com/office/officeart/2005/8/layout/hierarchy2"/>
    <dgm:cxn modelId="{AFBD9E7D-3DC4-6248-AC27-24179B0E957E}" srcId="{ECD3FF16-0AD0-3146-A68B-ABAF422C7701}" destId="{0CD31979-E255-E346-BAE8-45860B89F3AA}" srcOrd="0" destOrd="0" parTransId="{642745FC-5DD9-C24A-8ACB-43DA46C20D12}" sibTransId="{01A8C11C-10E0-1A44-8225-A6700CA39A53}"/>
    <dgm:cxn modelId="{D7F9739B-AC8A-E44D-B376-AE45530E26FF}" srcId="{0CD31979-E255-E346-BAE8-45860B89F3AA}" destId="{026DF76F-092C-EA4F-B8A8-9DB2780A128C}" srcOrd="1" destOrd="0" parTransId="{D2D5E06A-6B0F-FE4E-A2F0-D7450AC61E7E}" sibTransId="{1B30ECA9-F6F5-C644-9146-4176E79F395C}"/>
    <dgm:cxn modelId="{AEA8335E-2A86-ED4B-BB9D-836D38D89105}" srcId="{0CD31979-E255-E346-BAE8-45860B89F3AA}" destId="{F1C1958F-3E7E-DD4D-ACFA-636B1EF10085}" srcOrd="2" destOrd="0" parTransId="{51C8F423-D6C1-9A4D-BF11-2775764BDF3B}" sibTransId="{47AB58C7-D01E-FA4D-B1AA-66A2BEE065DE}"/>
    <dgm:cxn modelId="{7A8E7D5B-FE2B-354B-A471-19E98BE54F73}" type="presOf" srcId="{5D15C6AC-A889-D644-8838-4678B66ABDE2}" destId="{2D8DB504-0B28-254D-94EF-BF864E3E3E21}" srcOrd="0" destOrd="0" presId="urn:microsoft.com/office/officeart/2005/8/layout/hierarchy2"/>
    <dgm:cxn modelId="{FC100479-A19C-0A4C-BFB3-493B5FF52E02}" type="presOf" srcId="{E904BF55-27CF-F846-AA76-5CC00F69AE13}" destId="{F8EBF976-6022-6149-A2CD-70B3221E635E}" srcOrd="0" destOrd="0" presId="urn:microsoft.com/office/officeart/2005/8/layout/hierarchy2"/>
    <dgm:cxn modelId="{C3DF1D1C-76C9-E84A-A867-57590B8FAA11}" type="presOf" srcId="{D2D5E06A-6B0F-FE4E-A2F0-D7450AC61E7E}" destId="{8529AD4A-323A-8641-AC08-17B43F4026F7}" srcOrd="1" destOrd="0" presId="urn:microsoft.com/office/officeart/2005/8/layout/hierarchy2"/>
    <dgm:cxn modelId="{C05AE760-5BD5-554A-BFD3-5F6DF3CB7508}" type="presOf" srcId="{D2D5E06A-6B0F-FE4E-A2F0-D7450AC61E7E}" destId="{FBE05549-5972-7A43-97E8-B6EA230DE88A}" srcOrd="0" destOrd="0" presId="urn:microsoft.com/office/officeart/2005/8/layout/hierarchy2"/>
    <dgm:cxn modelId="{0A830612-75C8-794B-9E21-5C5AC1187C4B}" type="presOf" srcId="{0CD31979-E255-E346-BAE8-45860B89F3AA}" destId="{3F2CF9CB-48A7-1944-9C1F-47EAB8D03143}" srcOrd="0" destOrd="0" presId="urn:microsoft.com/office/officeart/2005/8/layout/hierarchy2"/>
    <dgm:cxn modelId="{506955D8-17A3-3A40-8246-2E95EFCED47C}" srcId="{8B1D43AC-812A-CE41-9DEB-665CCB58264D}" destId="{5AC59066-E9AF-2847-9268-FC4F132B5556}" srcOrd="1" destOrd="0" parTransId="{967E9858-5582-E043-B8A7-FA07A1FFEB31}" sibTransId="{6C9D5634-A26C-1947-9F0B-4FC623362E7F}"/>
    <dgm:cxn modelId="{87A56C17-CC35-2A46-9BFD-57FCA49D2DD0}" type="presOf" srcId="{5AC59066-E9AF-2847-9268-FC4F132B5556}" destId="{2D006791-A6A6-084A-9E21-41214630F9DA}" srcOrd="0" destOrd="0" presId="urn:microsoft.com/office/officeart/2005/8/layout/hierarchy2"/>
    <dgm:cxn modelId="{BAC7FBAC-59D5-AC4D-9D77-3205E26F05D9}" srcId="{0CD31979-E255-E346-BAE8-45860B89F3AA}" destId="{5D15C6AC-A889-D644-8838-4678B66ABDE2}" srcOrd="0" destOrd="0" parTransId="{B8E6E05F-DA9F-E740-B4D5-61E0B270E62E}" sibTransId="{1BB8F276-D081-2341-8E32-82D96FC726CF}"/>
    <dgm:cxn modelId="{5EB6A248-EDFB-2F4C-ACCC-9DD10ABE7210}" type="presOf" srcId="{026DF76F-092C-EA4F-B8A8-9DB2780A128C}" destId="{1AC18265-3406-5747-8EBD-05DB6E6CC989}" srcOrd="0" destOrd="0" presId="urn:microsoft.com/office/officeart/2005/8/layout/hierarchy2"/>
    <dgm:cxn modelId="{7767E74C-7C65-2349-B8FB-563BDC5B6072}" type="presOf" srcId="{A85FB45F-F810-E548-BAE9-4045ACAFFBDB}" destId="{FB97EE48-FFFF-5040-B819-0C951182F4AC}" srcOrd="1" destOrd="0" presId="urn:microsoft.com/office/officeart/2005/8/layout/hierarchy2"/>
    <dgm:cxn modelId="{A8F6657B-994C-6542-8F36-168AF254C0E2}" type="presOf" srcId="{8A9791E2-C7FB-CB42-AFDF-0C36F267A2D8}" destId="{D1C6B2CE-A7F5-B94F-8C74-1BF548F59937}" srcOrd="0" destOrd="0" presId="urn:microsoft.com/office/officeart/2005/8/layout/hierarchy2"/>
    <dgm:cxn modelId="{B67A4875-D30F-864B-A0AC-95577113BC8E}" type="presOf" srcId="{8B1D43AC-812A-CE41-9DEB-665CCB58264D}" destId="{BEA1DEAD-9107-EC41-9314-E1486F95F2D2}" srcOrd="0" destOrd="0" presId="urn:microsoft.com/office/officeart/2005/8/layout/hierarchy2"/>
    <dgm:cxn modelId="{FE6F03D1-81BC-B449-B23C-444BBD501D9B}" type="presOf" srcId="{F1C1958F-3E7E-DD4D-ACFA-636B1EF10085}" destId="{62FFF28F-D807-2F41-AB4A-058085C744DE}" srcOrd="0" destOrd="0" presId="urn:microsoft.com/office/officeart/2005/8/layout/hierarchy2"/>
    <dgm:cxn modelId="{BFEE926D-CF1E-9D4D-BB54-E20224006D50}" type="presOf" srcId="{B8E6E05F-DA9F-E740-B4D5-61E0B270E62E}" destId="{D0500CBF-8680-404C-9E80-214EB1B619DD}" srcOrd="1" destOrd="0" presId="urn:microsoft.com/office/officeart/2005/8/layout/hierarchy2"/>
    <dgm:cxn modelId="{4D3FA821-632C-F142-8BF3-7D36CB96E62B}" type="presOf" srcId="{5D184B43-D2B3-174F-A677-09BE52FDABEE}" destId="{975A256B-0A4A-2F4A-A406-136D182DA0E1}" srcOrd="1" destOrd="0" presId="urn:microsoft.com/office/officeart/2005/8/layout/hierarchy2"/>
    <dgm:cxn modelId="{5561B23D-DB3E-4B41-B6DA-9D743D01DD53}" srcId="{8B1D43AC-812A-CE41-9DEB-665CCB58264D}" destId="{8A9791E2-C7FB-CB42-AFDF-0C36F267A2D8}" srcOrd="0" destOrd="0" parTransId="{5D184B43-D2B3-174F-A677-09BE52FDABEE}" sibTransId="{81E6ABE6-7127-9E42-A3B3-8E19F36555C0}"/>
    <dgm:cxn modelId="{CD30DDED-4590-9143-A87D-60547399EE1A}" type="presOf" srcId="{B8E6E05F-DA9F-E740-B4D5-61E0B270E62E}" destId="{3C136E9A-FF81-5E41-A143-6C8DC79D93C6}" srcOrd="0" destOrd="0" presId="urn:microsoft.com/office/officeart/2005/8/layout/hierarchy2"/>
    <dgm:cxn modelId="{A303E808-6F8B-8647-8DFB-073E2AB8DA49}" type="presOf" srcId="{5D184B43-D2B3-174F-A677-09BE52FDABEE}" destId="{DC8CA502-A733-2145-95FA-1DA556FC5EAD}" srcOrd="0" destOrd="0" presId="urn:microsoft.com/office/officeart/2005/8/layout/hierarchy2"/>
    <dgm:cxn modelId="{D29F40D3-AB12-1040-A0C4-6238B20C43BE}" type="presOf" srcId="{642745FC-5DD9-C24A-8ACB-43DA46C20D12}" destId="{9267F4B3-E500-F240-8854-A4D8FC173D66}" srcOrd="0" destOrd="0" presId="urn:microsoft.com/office/officeart/2005/8/layout/hierarchy2"/>
    <dgm:cxn modelId="{2F34E6C5-D76A-A947-989C-7E5D0A63BADD}" type="presOf" srcId="{967E9858-5582-E043-B8A7-FA07A1FFEB31}" destId="{173B9F1E-06C1-F142-83EE-84888DC9DCF0}" srcOrd="1" destOrd="0" presId="urn:microsoft.com/office/officeart/2005/8/layout/hierarchy2"/>
    <dgm:cxn modelId="{99AE3DFA-FB38-AA4C-A330-80AF20B1B1E4}" type="presOf" srcId="{ECD3FF16-0AD0-3146-A68B-ABAF422C7701}" destId="{B93FB78C-37C3-0444-8BA9-D52D2BB8A7B7}" srcOrd="0" destOrd="0" presId="urn:microsoft.com/office/officeart/2005/8/layout/hierarchy2"/>
    <dgm:cxn modelId="{9414856C-85BA-C54A-B1AC-A9C67FD0C9CA}" type="presOf" srcId="{967E9858-5582-E043-B8A7-FA07A1FFEB31}" destId="{30573A52-47D4-FF4F-AABD-611FF69F432A}" srcOrd="0" destOrd="0" presId="urn:microsoft.com/office/officeart/2005/8/layout/hierarchy2"/>
    <dgm:cxn modelId="{CDC72E51-ABF0-DB45-A69B-24E183EB062C}" type="presOf" srcId="{51C8F423-D6C1-9A4D-BF11-2775764BDF3B}" destId="{12CEF5E8-7A6E-6A43-A915-5C04315F92A1}" srcOrd="0" destOrd="0" presId="urn:microsoft.com/office/officeart/2005/8/layout/hierarchy2"/>
    <dgm:cxn modelId="{76DBAAE8-7BB8-8645-8BA0-D014761D5CF7}" type="presOf" srcId="{642745FC-5DD9-C24A-8ACB-43DA46C20D12}" destId="{78153188-DBA0-BA42-AABD-ABF750098457}" srcOrd="1" destOrd="0" presId="urn:microsoft.com/office/officeart/2005/8/layout/hierarchy2"/>
    <dgm:cxn modelId="{ED27B0FD-9D65-B946-87D1-FD75B92C656D}" srcId="{E904BF55-27CF-F846-AA76-5CC00F69AE13}" destId="{ECD3FF16-0AD0-3146-A68B-ABAF422C7701}" srcOrd="0" destOrd="0" parTransId="{32D010E5-65E2-8141-86F9-CC00B6ECF7A7}" sibTransId="{02C19439-8D7B-4945-ADAB-81DECD8196FB}"/>
    <dgm:cxn modelId="{9B789F34-5A38-5740-8AF5-460173BFA094}" srcId="{ECD3FF16-0AD0-3146-A68B-ABAF422C7701}" destId="{8B1D43AC-812A-CE41-9DEB-665CCB58264D}" srcOrd="1" destOrd="0" parTransId="{A85FB45F-F810-E548-BAE9-4045ACAFFBDB}" sibTransId="{11DE40B9-1650-3C4E-91D3-713E9B690DB0}"/>
    <dgm:cxn modelId="{C7328396-080A-F947-B013-654F03A2D314}" type="presOf" srcId="{51C8F423-D6C1-9A4D-BF11-2775764BDF3B}" destId="{56ED5FB3-862B-BC48-906E-72CA87D654BE}" srcOrd="1" destOrd="0" presId="urn:microsoft.com/office/officeart/2005/8/layout/hierarchy2"/>
    <dgm:cxn modelId="{3D7F1D98-615C-F44B-8781-187285431957}" type="presParOf" srcId="{F8EBF976-6022-6149-A2CD-70B3221E635E}" destId="{8FC1EF32-89F2-C044-949D-8C1C87ECA1AB}" srcOrd="0" destOrd="0" presId="urn:microsoft.com/office/officeart/2005/8/layout/hierarchy2"/>
    <dgm:cxn modelId="{9876A0A1-5FCA-7145-9339-4384BF0B2AA5}" type="presParOf" srcId="{8FC1EF32-89F2-C044-949D-8C1C87ECA1AB}" destId="{B93FB78C-37C3-0444-8BA9-D52D2BB8A7B7}" srcOrd="0" destOrd="0" presId="urn:microsoft.com/office/officeart/2005/8/layout/hierarchy2"/>
    <dgm:cxn modelId="{4AF6BCC3-E4B1-A14B-B72E-21D22766A217}" type="presParOf" srcId="{8FC1EF32-89F2-C044-949D-8C1C87ECA1AB}" destId="{DECCC63C-EEB7-0240-9583-24381054B842}" srcOrd="1" destOrd="0" presId="urn:microsoft.com/office/officeart/2005/8/layout/hierarchy2"/>
    <dgm:cxn modelId="{F9452ADA-4047-6945-9F5C-56B8995ABE46}" type="presParOf" srcId="{DECCC63C-EEB7-0240-9583-24381054B842}" destId="{9267F4B3-E500-F240-8854-A4D8FC173D66}" srcOrd="0" destOrd="0" presId="urn:microsoft.com/office/officeart/2005/8/layout/hierarchy2"/>
    <dgm:cxn modelId="{AC7D4918-0B17-8948-9E77-56DCE5256A3D}" type="presParOf" srcId="{9267F4B3-E500-F240-8854-A4D8FC173D66}" destId="{78153188-DBA0-BA42-AABD-ABF750098457}" srcOrd="0" destOrd="0" presId="urn:microsoft.com/office/officeart/2005/8/layout/hierarchy2"/>
    <dgm:cxn modelId="{6FB450B9-23DA-6B42-B4D7-EB9BE74E89FA}" type="presParOf" srcId="{DECCC63C-EEB7-0240-9583-24381054B842}" destId="{8A196ECC-B5EF-9E4F-807F-09D804859043}" srcOrd="1" destOrd="0" presId="urn:microsoft.com/office/officeart/2005/8/layout/hierarchy2"/>
    <dgm:cxn modelId="{9E111413-D9AE-E94C-9502-C5150F2A386A}" type="presParOf" srcId="{8A196ECC-B5EF-9E4F-807F-09D804859043}" destId="{3F2CF9CB-48A7-1944-9C1F-47EAB8D03143}" srcOrd="0" destOrd="0" presId="urn:microsoft.com/office/officeart/2005/8/layout/hierarchy2"/>
    <dgm:cxn modelId="{8C5E6548-14BA-E345-9050-8CC7A6F9BE0B}" type="presParOf" srcId="{8A196ECC-B5EF-9E4F-807F-09D804859043}" destId="{A47B7830-2871-F348-A58F-31F095FC5E69}" srcOrd="1" destOrd="0" presId="urn:microsoft.com/office/officeart/2005/8/layout/hierarchy2"/>
    <dgm:cxn modelId="{F30D489B-FF4D-A944-BF66-45311010833E}" type="presParOf" srcId="{A47B7830-2871-F348-A58F-31F095FC5E69}" destId="{3C136E9A-FF81-5E41-A143-6C8DC79D93C6}" srcOrd="0" destOrd="0" presId="urn:microsoft.com/office/officeart/2005/8/layout/hierarchy2"/>
    <dgm:cxn modelId="{574B2F8B-C83A-D843-9E0A-9A136EDF9AFE}" type="presParOf" srcId="{3C136E9A-FF81-5E41-A143-6C8DC79D93C6}" destId="{D0500CBF-8680-404C-9E80-214EB1B619DD}" srcOrd="0" destOrd="0" presId="urn:microsoft.com/office/officeart/2005/8/layout/hierarchy2"/>
    <dgm:cxn modelId="{A1D9EDAB-F35F-5D43-AF1C-818B1E2E69D3}" type="presParOf" srcId="{A47B7830-2871-F348-A58F-31F095FC5E69}" destId="{9D75AA41-34C9-A649-B1DB-0E4C326589B6}" srcOrd="1" destOrd="0" presId="urn:microsoft.com/office/officeart/2005/8/layout/hierarchy2"/>
    <dgm:cxn modelId="{031F20DD-3213-7F4D-AF74-C6AF5C6E3F45}" type="presParOf" srcId="{9D75AA41-34C9-A649-B1DB-0E4C326589B6}" destId="{2D8DB504-0B28-254D-94EF-BF864E3E3E21}" srcOrd="0" destOrd="0" presId="urn:microsoft.com/office/officeart/2005/8/layout/hierarchy2"/>
    <dgm:cxn modelId="{D6A569B1-B959-7540-8062-87CB2227C788}" type="presParOf" srcId="{9D75AA41-34C9-A649-B1DB-0E4C326589B6}" destId="{4F70A218-A317-A340-8E5A-B88B668CCC0F}" srcOrd="1" destOrd="0" presId="urn:microsoft.com/office/officeart/2005/8/layout/hierarchy2"/>
    <dgm:cxn modelId="{16B5BF87-6BA1-4945-AC15-FFB213BD3055}" type="presParOf" srcId="{A47B7830-2871-F348-A58F-31F095FC5E69}" destId="{FBE05549-5972-7A43-97E8-B6EA230DE88A}" srcOrd="2" destOrd="0" presId="urn:microsoft.com/office/officeart/2005/8/layout/hierarchy2"/>
    <dgm:cxn modelId="{73B09242-98CA-A448-AB99-33CA12103EC5}" type="presParOf" srcId="{FBE05549-5972-7A43-97E8-B6EA230DE88A}" destId="{8529AD4A-323A-8641-AC08-17B43F4026F7}" srcOrd="0" destOrd="0" presId="urn:microsoft.com/office/officeart/2005/8/layout/hierarchy2"/>
    <dgm:cxn modelId="{5492019C-6E5A-ED4F-A836-177E5E42DC20}" type="presParOf" srcId="{A47B7830-2871-F348-A58F-31F095FC5E69}" destId="{9B1146AD-5F33-C940-940C-F617B5B7DF9E}" srcOrd="3" destOrd="0" presId="urn:microsoft.com/office/officeart/2005/8/layout/hierarchy2"/>
    <dgm:cxn modelId="{583B893A-9A29-5948-B1B6-0F083F12F827}" type="presParOf" srcId="{9B1146AD-5F33-C940-940C-F617B5B7DF9E}" destId="{1AC18265-3406-5747-8EBD-05DB6E6CC989}" srcOrd="0" destOrd="0" presId="urn:microsoft.com/office/officeart/2005/8/layout/hierarchy2"/>
    <dgm:cxn modelId="{C1EC36A9-95E8-A04B-ABE7-09A35D6B91A4}" type="presParOf" srcId="{9B1146AD-5F33-C940-940C-F617B5B7DF9E}" destId="{0CE7CB92-37D8-A149-BF1B-6438AFBA7CBC}" srcOrd="1" destOrd="0" presId="urn:microsoft.com/office/officeart/2005/8/layout/hierarchy2"/>
    <dgm:cxn modelId="{C9425A8F-9AD5-C340-879C-86A9EA9C2E62}" type="presParOf" srcId="{A47B7830-2871-F348-A58F-31F095FC5E69}" destId="{12CEF5E8-7A6E-6A43-A915-5C04315F92A1}" srcOrd="4" destOrd="0" presId="urn:microsoft.com/office/officeart/2005/8/layout/hierarchy2"/>
    <dgm:cxn modelId="{55711D59-FBD8-FE47-B94F-E3687503533A}" type="presParOf" srcId="{12CEF5E8-7A6E-6A43-A915-5C04315F92A1}" destId="{56ED5FB3-862B-BC48-906E-72CA87D654BE}" srcOrd="0" destOrd="0" presId="urn:microsoft.com/office/officeart/2005/8/layout/hierarchy2"/>
    <dgm:cxn modelId="{799E0087-F163-FD4E-BFE1-D2DEBD9C1B41}" type="presParOf" srcId="{A47B7830-2871-F348-A58F-31F095FC5E69}" destId="{CFF49C92-C2C6-6542-AC0F-DE2611B5BA43}" srcOrd="5" destOrd="0" presId="urn:microsoft.com/office/officeart/2005/8/layout/hierarchy2"/>
    <dgm:cxn modelId="{4F575182-376E-6C4A-B361-5AFED8DFC83D}" type="presParOf" srcId="{CFF49C92-C2C6-6542-AC0F-DE2611B5BA43}" destId="{62FFF28F-D807-2F41-AB4A-058085C744DE}" srcOrd="0" destOrd="0" presId="urn:microsoft.com/office/officeart/2005/8/layout/hierarchy2"/>
    <dgm:cxn modelId="{30D0758A-FF32-8D4A-A8B4-AD95453FBCAF}" type="presParOf" srcId="{CFF49C92-C2C6-6542-AC0F-DE2611B5BA43}" destId="{EA332A6B-8128-B24B-ADA6-51FD9EDB365A}" srcOrd="1" destOrd="0" presId="urn:microsoft.com/office/officeart/2005/8/layout/hierarchy2"/>
    <dgm:cxn modelId="{87851F4A-FDE5-6045-A657-D413263D9687}" type="presParOf" srcId="{DECCC63C-EEB7-0240-9583-24381054B842}" destId="{AA48E68C-7159-3544-80D3-165E2FCD1A70}" srcOrd="2" destOrd="0" presId="urn:microsoft.com/office/officeart/2005/8/layout/hierarchy2"/>
    <dgm:cxn modelId="{0360F2DA-B5F2-A94C-AC50-AEB3B1FF0BC9}" type="presParOf" srcId="{AA48E68C-7159-3544-80D3-165E2FCD1A70}" destId="{FB97EE48-FFFF-5040-B819-0C951182F4AC}" srcOrd="0" destOrd="0" presId="urn:microsoft.com/office/officeart/2005/8/layout/hierarchy2"/>
    <dgm:cxn modelId="{27102BFC-D669-5547-B689-5917F5357BF3}" type="presParOf" srcId="{DECCC63C-EEB7-0240-9583-24381054B842}" destId="{37129869-5DA6-754A-84DE-A67D44EA2E8D}" srcOrd="3" destOrd="0" presId="urn:microsoft.com/office/officeart/2005/8/layout/hierarchy2"/>
    <dgm:cxn modelId="{17A21852-5D21-BC44-97DD-583FAFAD1D1B}" type="presParOf" srcId="{37129869-5DA6-754A-84DE-A67D44EA2E8D}" destId="{BEA1DEAD-9107-EC41-9314-E1486F95F2D2}" srcOrd="0" destOrd="0" presId="urn:microsoft.com/office/officeart/2005/8/layout/hierarchy2"/>
    <dgm:cxn modelId="{62F62F9F-79FA-B941-8BAF-3F8D16F1ACF3}" type="presParOf" srcId="{37129869-5DA6-754A-84DE-A67D44EA2E8D}" destId="{2B99E97B-AC46-B249-936A-9B3786DAFBDE}" srcOrd="1" destOrd="0" presId="urn:microsoft.com/office/officeart/2005/8/layout/hierarchy2"/>
    <dgm:cxn modelId="{8F40714A-8293-284B-A9D3-85CB5D35B593}" type="presParOf" srcId="{2B99E97B-AC46-B249-936A-9B3786DAFBDE}" destId="{DC8CA502-A733-2145-95FA-1DA556FC5EAD}" srcOrd="0" destOrd="0" presId="urn:microsoft.com/office/officeart/2005/8/layout/hierarchy2"/>
    <dgm:cxn modelId="{BD72FAF1-4959-4742-80CC-406D60AEDAF8}" type="presParOf" srcId="{DC8CA502-A733-2145-95FA-1DA556FC5EAD}" destId="{975A256B-0A4A-2F4A-A406-136D182DA0E1}" srcOrd="0" destOrd="0" presId="urn:microsoft.com/office/officeart/2005/8/layout/hierarchy2"/>
    <dgm:cxn modelId="{FA45BC26-AA0A-A144-A2B5-FA9E341656D8}" type="presParOf" srcId="{2B99E97B-AC46-B249-936A-9B3786DAFBDE}" destId="{1C5A426E-2E4E-F44D-9A33-3EB32B94D341}" srcOrd="1" destOrd="0" presId="urn:microsoft.com/office/officeart/2005/8/layout/hierarchy2"/>
    <dgm:cxn modelId="{1550BAE5-8161-3642-804E-6DBBA6A20E96}" type="presParOf" srcId="{1C5A426E-2E4E-F44D-9A33-3EB32B94D341}" destId="{D1C6B2CE-A7F5-B94F-8C74-1BF548F59937}" srcOrd="0" destOrd="0" presId="urn:microsoft.com/office/officeart/2005/8/layout/hierarchy2"/>
    <dgm:cxn modelId="{771ABD64-ABB2-2C46-AC80-F81EB6ED752B}" type="presParOf" srcId="{1C5A426E-2E4E-F44D-9A33-3EB32B94D341}" destId="{59605CD9-C1B4-014E-BAA7-00BD48593B11}" srcOrd="1" destOrd="0" presId="urn:microsoft.com/office/officeart/2005/8/layout/hierarchy2"/>
    <dgm:cxn modelId="{5F9A9349-18C3-5D47-A79A-86D90B232D22}" type="presParOf" srcId="{2B99E97B-AC46-B249-936A-9B3786DAFBDE}" destId="{30573A52-47D4-FF4F-AABD-611FF69F432A}" srcOrd="2" destOrd="0" presId="urn:microsoft.com/office/officeart/2005/8/layout/hierarchy2"/>
    <dgm:cxn modelId="{5937FEB7-D23B-4642-B6BD-ECB9BB704879}" type="presParOf" srcId="{30573A52-47D4-FF4F-AABD-611FF69F432A}" destId="{173B9F1E-06C1-F142-83EE-84888DC9DCF0}" srcOrd="0" destOrd="0" presId="urn:microsoft.com/office/officeart/2005/8/layout/hierarchy2"/>
    <dgm:cxn modelId="{E5CF30E6-EB42-374F-B361-C47DD32FCEBE}" type="presParOf" srcId="{2B99E97B-AC46-B249-936A-9B3786DAFBDE}" destId="{14BC08B9-6442-E147-8E21-E5E409164D07}" srcOrd="3" destOrd="0" presId="urn:microsoft.com/office/officeart/2005/8/layout/hierarchy2"/>
    <dgm:cxn modelId="{FBCDF67B-BDB3-7440-BD9D-388CE7D1E65A}" type="presParOf" srcId="{14BC08B9-6442-E147-8E21-E5E409164D07}" destId="{2D006791-A6A6-084A-9E21-41214630F9DA}" srcOrd="0" destOrd="0" presId="urn:microsoft.com/office/officeart/2005/8/layout/hierarchy2"/>
    <dgm:cxn modelId="{019073F6-8D18-6445-82E2-6680B91F573C}" type="presParOf" srcId="{14BC08B9-6442-E147-8E21-E5E409164D07}" destId="{249403FC-75BF-354B-8DA2-FD2EE5DA35A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FB78C-37C3-0444-8BA9-D52D2BB8A7B7}">
      <dsp:nvSpPr>
        <dsp:cNvPr id="0" name=""/>
        <dsp:cNvSpPr/>
      </dsp:nvSpPr>
      <dsp:spPr>
        <a:xfrm>
          <a:off x="534938" y="1704220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数据挖掘</a:t>
          </a:r>
          <a:endParaRPr lang="zh-CN" altLang="en-US" sz="1900" kern="1200" dirty="0"/>
        </a:p>
      </dsp:txBody>
      <dsp:txXfrm>
        <a:off x="554217" y="1723499"/>
        <a:ext cx="1277878" cy="619660"/>
      </dsp:txXfrm>
    </dsp:sp>
    <dsp:sp modelId="{9267F4B3-E500-F240-8854-A4D8FC173D66}">
      <dsp:nvSpPr>
        <dsp:cNvPr id="0" name=""/>
        <dsp:cNvSpPr/>
      </dsp:nvSpPr>
      <dsp:spPr>
        <a:xfrm rot="17945813">
          <a:off x="1573239" y="1544173"/>
          <a:ext cx="108284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2845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87591" y="1533164"/>
        <a:ext cx="54142" cy="54142"/>
      </dsp:txXfrm>
    </dsp:sp>
    <dsp:sp modelId="{3F2CF9CB-48A7-1944-9C1F-47EAB8D03143}">
      <dsp:nvSpPr>
        <dsp:cNvPr id="0" name=""/>
        <dsp:cNvSpPr/>
      </dsp:nvSpPr>
      <dsp:spPr>
        <a:xfrm>
          <a:off x="2377949" y="758031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基础</a:t>
          </a:r>
          <a:endParaRPr lang="zh-CN" altLang="en-US" sz="1900" kern="1200" dirty="0"/>
        </a:p>
      </dsp:txBody>
      <dsp:txXfrm>
        <a:off x="2397228" y="777310"/>
        <a:ext cx="1277878" cy="619660"/>
      </dsp:txXfrm>
    </dsp:sp>
    <dsp:sp modelId="{3C136E9A-FF81-5E41-A143-6C8DC79D93C6}">
      <dsp:nvSpPr>
        <dsp:cNvPr id="0" name=""/>
        <dsp:cNvSpPr/>
      </dsp:nvSpPr>
      <dsp:spPr>
        <a:xfrm rot="18289469">
          <a:off x="3496627" y="692603"/>
          <a:ext cx="9220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22093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34621" y="685612"/>
        <a:ext cx="46104" cy="46104"/>
      </dsp:txXfrm>
    </dsp:sp>
    <dsp:sp modelId="{2D8DB504-0B28-254D-94EF-BF864E3E3E21}">
      <dsp:nvSpPr>
        <dsp:cNvPr id="0" name=""/>
        <dsp:cNvSpPr/>
      </dsp:nvSpPr>
      <dsp:spPr>
        <a:xfrm>
          <a:off x="4220961" y="1080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环境</a:t>
          </a:r>
          <a:endParaRPr lang="zh-CN" altLang="en-US" sz="1900" kern="1200" dirty="0"/>
        </a:p>
      </dsp:txBody>
      <dsp:txXfrm>
        <a:off x="4240240" y="20359"/>
        <a:ext cx="1277878" cy="619660"/>
      </dsp:txXfrm>
    </dsp:sp>
    <dsp:sp modelId="{FBE05549-5972-7A43-97E8-B6EA230DE88A}">
      <dsp:nvSpPr>
        <dsp:cNvPr id="0" name=""/>
        <dsp:cNvSpPr/>
      </dsp:nvSpPr>
      <dsp:spPr>
        <a:xfrm>
          <a:off x="3694386" y="1071078"/>
          <a:ext cx="52657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26574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4509" y="1073976"/>
        <a:ext cx="26328" cy="26328"/>
      </dsp:txXfrm>
    </dsp:sp>
    <dsp:sp modelId="{1AC18265-3406-5747-8EBD-05DB6E6CC989}">
      <dsp:nvSpPr>
        <dsp:cNvPr id="0" name=""/>
        <dsp:cNvSpPr/>
      </dsp:nvSpPr>
      <dsp:spPr>
        <a:xfrm>
          <a:off x="4220961" y="758031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基础库</a:t>
          </a:r>
          <a:endParaRPr lang="zh-CN" altLang="en-US" sz="1900" kern="1200" dirty="0"/>
        </a:p>
      </dsp:txBody>
      <dsp:txXfrm>
        <a:off x="4240240" y="777310"/>
        <a:ext cx="1277878" cy="619660"/>
      </dsp:txXfrm>
    </dsp:sp>
    <dsp:sp modelId="{12CEF5E8-7A6E-6A43-A915-5C04315F92A1}">
      <dsp:nvSpPr>
        <dsp:cNvPr id="0" name=""/>
        <dsp:cNvSpPr/>
      </dsp:nvSpPr>
      <dsp:spPr>
        <a:xfrm rot="3310531">
          <a:off x="3496627" y="1449554"/>
          <a:ext cx="9220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22093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34621" y="1442564"/>
        <a:ext cx="46104" cy="46104"/>
      </dsp:txXfrm>
    </dsp:sp>
    <dsp:sp modelId="{62FFF28F-D807-2F41-AB4A-058085C744DE}">
      <dsp:nvSpPr>
        <dsp:cNvPr id="0" name=""/>
        <dsp:cNvSpPr/>
      </dsp:nvSpPr>
      <dsp:spPr>
        <a:xfrm>
          <a:off x="4220961" y="1514982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/>
            <a:t>金融数据分析与挖掘</a:t>
          </a:r>
          <a:endParaRPr lang="en-US" altLang="zh-CN" sz="1900" kern="1200"/>
        </a:p>
      </dsp:txBody>
      <dsp:txXfrm>
        <a:off x="4240240" y="1534261"/>
        <a:ext cx="1277878" cy="619660"/>
      </dsp:txXfrm>
    </dsp:sp>
    <dsp:sp modelId="{AA48E68C-7159-3544-80D3-165E2FCD1A70}">
      <dsp:nvSpPr>
        <dsp:cNvPr id="0" name=""/>
        <dsp:cNvSpPr/>
      </dsp:nvSpPr>
      <dsp:spPr>
        <a:xfrm rot="3654187">
          <a:off x="1573239" y="2490362"/>
          <a:ext cx="108284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2845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87591" y="2479353"/>
        <a:ext cx="54142" cy="54142"/>
      </dsp:txXfrm>
    </dsp:sp>
    <dsp:sp modelId="{BEA1DEAD-9107-EC41-9314-E1486F95F2D2}">
      <dsp:nvSpPr>
        <dsp:cNvPr id="0" name=""/>
        <dsp:cNvSpPr/>
      </dsp:nvSpPr>
      <dsp:spPr>
        <a:xfrm>
          <a:off x="2377949" y="2650409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提升</a:t>
          </a:r>
          <a:endParaRPr lang="zh-CN" altLang="en-US" sz="1900" kern="1200" dirty="0"/>
        </a:p>
      </dsp:txBody>
      <dsp:txXfrm>
        <a:off x="2397228" y="2669688"/>
        <a:ext cx="1277878" cy="619660"/>
      </dsp:txXfrm>
    </dsp:sp>
    <dsp:sp modelId="{DC8CA502-A733-2145-95FA-1DA556FC5EAD}">
      <dsp:nvSpPr>
        <dsp:cNvPr id="0" name=""/>
        <dsp:cNvSpPr/>
      </dsp:nvSpPr>
      <dsp:spPr>
        <a:xfrm rot="19457599">
          <a:off x="3633434" y="2774218"/>
          <a:ext cx="6484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4847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1461" y="2774068"/>
        <a:ext cx="32423" cy="32423"/>
      </dsp:txXfrm>
    </dsp:sp>
    <dsp:sp modelId="{D1C6B2CE-A7F5-B94F-8C74-1BF548F59937}">
      <dsp:nvSpPr>
        <dsp:cNvPr id="0" name=""/>
        <dsp:cNvSpPr/>
      </dsp:nvSpPr>
      <dsp:spPr>
        <a:xfrm>
          <a:off x="4220961" y="2271933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机器学习</a:t>
          </a:r>
          <a:endParaRPr lang="zh-CN" altLang="en-US" sz="1900" kern="1200" dirty="0"/>
        </a:p>
      </dsp:txBody>
      <dsp:txXfrm>
        <a:off x="4240240" y="2291212"/>
        <a:ext cx="1277878" cy="619660"/>
      </dsp:txXfrm>
    </dsp:sp>
    <dsp:sp modelId="{30573A52-47D4-FF4F-AABD-611FF69F432A}">
      <dsp:nvSpPr>
        <dsp:cNvPr id="0" name=""/>
        <dsp:cNvSpPr/>
      </dsp:nvSpPr>
      <dsp:spPr>
        <a:xfrm rot="2142401">
          <a:off x="3633434" y="3152694"/>
          <a:ext cx="6484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4847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1461" y="3152544"/>
        <a:ext cx="32423" cy="32423"/>
      </dsp:txXfrm>
    </dsp:sp>
    <dsp:sp modelId="{2D006791-A6A6-084A-9E21-41214630F9DA}">
      <dsp:nvSpPr>
        <dsp:cNvPr id="0" name=""/>
        <dsp:cNvSpPr/>
      </dsp:nvSpPr>
      <dsp:spPr>
        <a:xfrm>
          <a:off x="4220961" y="3028885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深度学习</a:t>
          </a:r>
          <a:endParaRPr lang="zh-CN" altLang="en-US" sz="1900" kern="1200" dirty="0"/>
        </a:p>
      </dsp:txBody>
      <dsp:txXfrm>
        <a:off x="4240240" y="3048164"/>
        <a:ext cx="1277878" cy="61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二级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三级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四级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https://archive.ics.uci.edu/ml/machine-learning-databases/breast-cancer-wisconsin/breast-cancer-wisconsin.data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  <a:endParaRPr lang="zh-CN" dirty="0" smtClean="0">
              <a:sym typeface="Eurostile" charset="0"/>
            </a:endParaRP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  <a:endParaRPr lang="zh-CN" dirty="0" smtClean="0">
              <a:sym typeface="Eurostile" charset="0"/>
            </a:endParaRP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  <a:endParaRPr lang="zh-CN" dirty="0" smtClean="0">
              <a:sym typeface="Eurostile" charset="0"/>
            </a:endParaRP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  <a:endParaRPr lang="zh-CN" dirty="0" smtClean="0">
              <a:sym typeface="Eurostile" charset="0"/>
            </a:endParaRP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  <a:endParaRPr lang="zh-CN" dirty="0" smtClean="0">
              <a:sym typeface="Eurostile" charset="0"/>
            </a:endParaRP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  <a:endParaRPr lang="zh-CN" dirty="0" smtClean="0">
              <a:sym typeface="Eurostil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1431" y="2423907"/>
            <a:ext cx="26468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20868"/>
            <a:ext cx="9144000" cy="38162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69580" y="293996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0070C0"/>
                </a:solidFill>
              </a:rPr>
              <a:t>如何让数据更有意义的显示？</a:t>
            </a:r>
            <a:endParaRPr kumimoji="1" lang="zh-CN" altLang="en-US" sz="28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498475" y="618178"/>
            <a:ext cx="8128000" cy="715579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0070C0"/>
                </a:solidFill>
              </a:rPr>
              <a:t>pandas</a:t>
            </a:r>
            <a:r>
              <a:rPr kumimoji="1" lang="zh-CN" altLang="en-US" dirty="0">
                <a:solidFill>
                  <a:srgbClr val="0070C0"/>
                </a:solidFill>
              </a:rPr>
              <a:t>的核心</a:t>
            </a:r>
            <a:r>
              <a:rPr kumimoji="1" lang="en-US" altLang="zh-CN" dirty="0">
                <a:solidFill>
                  <a:srgbClr val="0070C0"/>
                </a:solidFill>
              </a:rPr>
              <a:t>-</a:t>
            </a:r>
            <a:r>
              <a:rPr kumimoji="1" lang="zh-CN" altLang="en-US" dirty="0">
                <a:solidFill>
                  <a:srgbClr val="0070C0"/>
                </a:solidFill>
              </a:rPr>
              <a:t>两大数据结构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4325" y="2766060"/>
            <a:ext cx="39501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Series(</a:t>
            </a:r>
            <a:r>
              <a:rPr kumimoji="1" lang="zh-CN" altLang="en-US" sz="2800"/>
              <a:t>一维数据</a:t>
            </a:r>
            <a:r>
              <a:rPr kumimoji="1" lang="en-US" altLang="zh-CN" sz="2800"/>
              <a:t>)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DataFrame(</a:t>
            </a:r>
            <a:r>
              <a:rPr kumimoji="1" lang="zh-CN" altLang="en-US" sz="2800"/>
              <a:t>二维数据</a:t>
            </a:r>
            <a:r>
              <a:rPr kumimoji="1" lang="en-US" altLang="zh-CN" sz="2800"/>
              <a:t>)</a:t>
            </a:r>
            <a:endParaRPr kumimoji="1" lang="zh-CN" altLang="en-US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578485" y="618178"/>
            <a:ext cx="8128000" cy="715579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7030A0"/>
                </a:solidFill>
              </a:rPr>
              <a:t>DataFrame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735" y="1333757"/>
            <a:ext cx="6413500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578485" y="618178"/>
            <a:ext cx="8128000" cy="715579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7030A0"/>
                </a:solidFill>
              </a:rPr>
              <a:t>DataFrame</a:t>
            </a:r>
            <a:r>
              <a:rPr kumimoji="1" lang="zh-CN" altLang="en-US" sz="3200" dirty="0" smtClean="0">
                <a:solidFill>
                  <a:srgbClr val="7030A0"/>
                </a:solidFill>
              </a:rPr>
              <a:t>的特点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77645" y="31089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两个索引数组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174" y="1556324"/>
            <a:ext cx="7519481" cy="23963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4174" y="4576377"/>
            <a:ext cx="7952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DataFrame</a:t>
            </a:r>
            <a:r>
              <a:rPr lang="zh-CN" altLang="en-US" sz="2000" b="1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对象既有行索引，又有列索引</a:t>
            </a:r>
            <a:endParaRPr lang="zh-CN" altLang="en-US" sz="2000" b="1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行索引，表明不同行，横向索引，叫</a:t>
            </a:r>
            <a:r>
              <a:rPr lang="en-US" altLang="zh-CN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index</a:t>
            </a:r>
            <a:r>
              <a:rPr lang="zh-CN" altLang="en-US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轴，</a:t>
            </a:r>
            <a:r>
              <a:rPr lang="en-US" altLang="zh-CN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axis=0</a:t>
            </a:r>
            <a:endParaRPr lang="en-US" altLang="zh-CN" sz="2000" dirty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列索引，表名不同列，纵向索引，叫</a:t>
            </a:r>
            <a:r>
              <a:rPr lang="en-US" altLang="zh-CN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columns</a:t>
            </a:r>
            <a:r>
              <a:rPr lang="zh-CN" altLang="en-US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轴，</a:t>
            </a:r>
            <a:r>
              <a:rPr lang="en-US" altLang="zh-CN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axis=1</a:t>
            </a:r>
            <a:endParaRPr lang="en-US" altLang="zh-CN" sz="2000" dirty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578485" y="618178"/>
            <a:ext cx="8128000" cy="715579"/>
          </a:xfrm>
        </p:spPr>
        <p:txBody>
          <a:bodyPr/>
          <a:lstStyle/>
          <a:p>
            <a:r>
              <a:rPr kumimoji="1" lang="zh-CN" altLang="en-US" sz="3200" dirty="0" smtClean="0">
                <a:solidFill>
                  <a:srgbClr val="7030A0"/>
                </a:solidFill>
              </a:rPr>
              <a:t>增加索引行列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6997" y="1863524"/>
            <a:ext cx="72923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构造行索引索引序列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stock_code = ['</a:t>
            </a:r>
            <a:r>
              <a:rPr kumimoji="1" lang="zh-CN" altLang="en-US"/>
              <a:t>股票</a:t>
            </a:r>
            <a:r>
              <a:rPr kumimoji="1" lang="en-US" altLang="zh-CN"/>
              <a:t>' + str(i) for i in range(stock_day_rise.shape[0])]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添加行索引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pd.DataFrame(stock_day_rise, index=stock_code)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16099"/>
            <a:ext cx="9144000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682658" y="571880"/>
            <a:ext cx="8128000" cy="715579"/>
          </a:xfrm>
        </p:spPr>
        <p:txBody>
          <a:bodyPr/>
          <a:lstStyle/>
          <a:p>
            <a:r>
              <a:rPr kumimoji="1" lang="zh-CN" altLang="en-US" sz="3200" dirty="0">
                <a:solidFill>
                  <a:srgbClr val="7030A0"/>
                </a:solidFill>
              </a:rPr>
              <a:t>时间索引如何构造？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1440" y="1527857"/>
            <a:ext cx="655066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/>
              <a:t>股票的日期是一个时间的序列，我们要实现从前往后的时间</a:t>
            </a:r>
            <a:endParaRPr kumimoji="1" lang="en-US" altLang="zh-CN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/>
              <a:t>还要考虑每月的总天数等，不方便。</a:t>
            </a:r>
            <a:endParaRPr kumimoji="1" lang="en-US" altLang="zh-CN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>
                <a:solidFill>
                  <a:srgbClr val="FF0000"/>
                </a:solidFill>
              </a:rPr>
              <a:t>pd.date_range()</a:t>
            </a:r>
            <a:r>
              <a:rPr kumimoji="1" lang="zh-CN" altLang="en-US">
                <a:solidFill>
                  <a:srgbClr val="FF0000"/>
                </a:solidFill>
              </a:rPr>
              <a:t>：用于生成一组连续的时间序列</a:t>
            </a:r>
            <a:endParaRPr kumimoji="1" lang="en-US" altLang="zh-CN">
              <a:solidFill>
                <a:srgbClr val="FF0000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en-US" altLang="zh-CN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/>
              <a:t>date_range(start=None, end=None, periods=None, freq='D')</a:t>
            </a:r>
            <a:endParaRPr kumimoji="1" lang="en-US" altLang="zh-CN"/>
          </a:p>
          <a:p>
            <a:pPr marL="742950" lvl="1" indent="-285750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/>
              <a:t>start:</a:t>
            </a:r>
            <a:r>
              <a:rPr kumimoji="1" lang="zh-CN" altLang="en-US"/>
              <a:t>开始时间</a:t>
            </a:r>
            <a:endParaRPr kumimoji="1" lang="en-US" altLang="zh-CN"/>
          </a:p>
          <a:p>
            <a:pPr marL="742950" lvl="1" indent="-285750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/>
              <a:t>end:</a:t>
            </a:r>
            <a:r>
              <a:rPr kumimoji="1" lang="zh-CN" altLang="en-US"/>
              <a:t>结束时间</a:t>
            </a:r>
            <a:endParaRPr kumimoji="1" lang="en-US" altLang="zh-CN"/>
          </a:p>
          <a:p>
            <a:pPr marL="742950" lvl="1" indent="-285750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/>
              <a:t>periods:</a:t>
            </a:r>
            <a:r>
              <a:rPr kumimoji="1" lang="zh-CN" altLang="en-US"/>
              <a:t>时间天数</a:t>
            </a:r>
            <a:endParaRPr kumimoji="1" lang="en-US" altLang="zh-CN"/>
          </a:p>
          <a:p>
            <a:pPr marL="742950" lvl="1" indent="-285750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/>
              <a:t>freq:</a:t>
            </a:r>
            <a:r>
              <a:rPr kumimoji="1" lang="zh-CN" altLang="en-US"/>
              <a:t>递进单位，默认</a:t>
            </a:r>
            <a:r>
              <a:rPr kumimoji="1" lang="en-US" altLang="zh-CN"/>
              <a:t>1</a:t>
            </a:r>
            <a:r>
              <a:rPr kumimoji="1" lang="zh-CN" altLang="en-US"/>
              <a:t>天，频率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13180"/>
            <a:ext cx="9144000" cy="23777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2274"/>
            <a:ext cx="9144000" cy="39311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8020" y="5590572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注：我们可以通过转置，将行、列互换 </a:t>
            </a:r>
            <a:r>
              <a:rPr kumimoji="1" lang="en-US" altLang="zh-CN"/>
              <a:t>DataFrame.T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498475" y="686758"/>
            <a:ext cx="8128000" cy="715579"/>
          </a:xfrm>
        </p:spPr>
        <p:txBody>
          <a:bodyPr/>
          <a:lstStyle/>
          <a:p>
            <a:r>
              <a:rPr kumimoji="1" lang="en-US" altLang="zh-CN" sz="3200">
                <a:solidFill>
                  <a:srgbClr val="7030A0"/>
                </a:solidFill>
              </a:rPr>
              <a:t>DataFrame</a:t>
            </a:r>
            <a:r>
              <a:rPr kumimoji="1" lang="zh-CN" altLang="en-US" sz="3200">
                <a:solidFill>
                  <a:srgbClr val="7030A0"/>
                </a:solidFill>
              </a:rPr>
              <a:t>的属性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05940" y="2263140"/>
            <a:ext cx="1197764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属性：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shape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dtypes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ndim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index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columns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values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96717" y="2263140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整体查询：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head(5)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tail(5)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800" y="668142"/>
            <a:ext cx="8128000" cy="715579"/>
          </a:xfrm>
        </p:spPr>
        <p:txBody>
          <a:bodyPr/>
          <a:lstStyle/>
          <a:p>
            <a:r>
              <a:rPr kumimoji="1" lang="zh-CN" altLang="en-US" dirty="0" smtClean="0"/>
              <a:t>课程概要</a:t>
            </a:r>
            <a:endParaRPr kumimoji="1" lang="zh-CN" altLang="en-US" dirty="0"/>
          </a:p>
        </p:txBody>
      </p:sp>
      <p:graphicFrame>
        <p:nvGraphicFramePr>
          <p:cNvPr id="9" name="图表 8"/>
          <p:cNvGraphicFramePr/>
          <p:nvPr/>
        </p:nvGraphicFramePr>
        <p:xfrm>
          <a:off x="1547664" y="1772816"/>
          <a:ext cx="6072336" cy="3688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925" y="595318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0070C0"/>
                </a:solidFill>
              </a:rPr>
              <a:t>修改索引值、内容值</a:t>
            </a:r>
            <a:endParaRPr kumimoji="1" lang="zh-CN" altLang="en-US" sz="320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15878" y="3090442"/>
            <a:ext cx="487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直接通过赋值给</a:t>
            </a:r>
            <a:r>
              <a:rPr kumimoji="1" lang="en-US" altLang="zh-CN" sz="2400"/>
              <a:t>columns</a:t>
            </a:r>
            <a:r>
              <a:rPr kumimoji="1" lang="zh-CN" altLang="en-US" sz="2400"/>
              <a:t>、</a:t>
            </a:r>
            <a:r>
              <a:rPr kumimoji="1" lang="en-US" altLang="zh-CN" sz="2400"/>
              <a:t>index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5610" y="1041400"/>
            <a:ext cx="4038600" cy="477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578485" y="618178"/>
            <a:ext cx="8128000" cy="715579"/>
          </a:xfrm>
        </p:spPr>
        <p:txBody>
          <a:bodyPr/>
          <a:lstStyle/>
          <a:p>
            <a:r>
              <a:rPr kumimoji="1" lang="zh-CN" altLang="en-US" sz="3200" dirty="0" smtClean="0">
                <a:solidFill>
                  <a:srgbClr val="7030A0"/>
                </a:solidFill>
              </a:rPr>
              <a:t>创建</a:t>
            </a:r>
            <a:r>
              <a:rPr kumimoji="1" lang="en-US" altLang="zh-CN" sz="3200" dirty="0" smtClean="0">
                <a:solidFill>
                  <a:srgbClr val="7030A0"/>
                </a:solidFill>
              </a:rPr>
              <a:t>Series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152234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</a:t>
            </a:r>
            <a:r>
              <a:rPr kumimoji="1" lang="zh-CN" altLang="en-US"/>
              <a:t>、直接用数组创建</a:t>
            </a:r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2449592"/>
            <a:ext cx="7315200" cy="372299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8355" y="1522342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</a:t>
            </a:r>
            <a:r>
              <a:rPr kumimoji="1" lang="zh-CN" altLang="en-US"/>
              <a:t>、通过字典数据创建</a:t>
            </a:r>
            <a:endParaRPr kumimoji="1"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2241550"/>
            <a:ext cx="8750300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635635" y="618178"/>
            <a:ext cx="8128000" cy="715579"/>
          </a:xfrm>
        </p:spPr>
        <p:txBody>
          <a:bodyPr/>
          <a:lstStyle/>
          <a:p>
            <a:r>
              <a:rPr kumimoji="1" lang="zh-CN" altLang="en-US" sz="3200" dirty="0" smtClean="0">
                <a:solidFill>
                  <a:srgbClr val="7030A0"/>
                </a:solidFill>
              </a:rPr>
              <a:t>获取</a:t>
            </a:r>
            <a:r>
              <a:rPr kumimoji="1" lang="en-US" altLang="zh-CN" sz="3200" dirty="0" smtClean="0">
                <a:solidFill>
                  <a:srgbClr val="7030A0"/>
                </a:solidFill>
              </a:rPr>
              <a:t>Series</a:t>
            </a:r>
            <a:r>
              <a:rPr kumimoji="1" lang="zh-CN" altLang="en-US" sz="3200" dirty="0" smtClean="0">
                <a:solidFill>
                  <a:srgbClr val="7030A0"/>
                </a:solidFill>
              </a:rPr>
              <a:t>索引和值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0" y="1710690"/>
            <a:ext cx="76835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635635" y="618178"/>
            <a:ext cx="8128000" cy="715579"/>
          </a:xfrm>
        </p:spPr>
        <p:txBody>
          <a:bodyPr/>
          <a:lstStyle/>
          <a:p>
            <a:r>
              <a:rPr kumimoji="1" lang="zh-CN" altLang="en-US" sz="3200" dirty="0">
                <a:solidFill>
                  <a:srgbClr val="7030A0"/>
                </a:solidFill>
              </a:rPr>
              <a:t>获取一个股票的时间数据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0371" y="1333757"/>
            <a:ext cx="4456510" cy="38138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71" y="5328937"/>
            <a:ext cx="422428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en-US" altLang="zh-CN">
                <a:solidFill>
                  <a:srgbClr val="0070C0"/>
                </a:solidFill>
              </a:rPr>
              <a:t>pandas</a:t>
            </a:r>
            <a:r>
              <a:rPr kumimoji="1" lang="zh-CN" altLang="en-US">
                <a:solidFill>
                  <a:srgbClr val="0070C0"/>
                </a:solidFill>
              </a:rPr>
              <a:t>的基本操作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77742" y="2142909"/>
            <a:ext cx="3714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、索引和切片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、排序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3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、统计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4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、逻辑条件进行数据筛选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5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、算数运算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0070C0"/>
                </a:solidFill>
              </a:rPr>
              <a:t>获取数据</a:t>
            </a:r>
            <a:endParaRPr kumimoji="1" lang="zh-CN" altLang="en-US" sz="320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86938" y="2893671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pd.read_csv(file)</a:t>
            </a:r>
            <a:endParaRPr kumimoji="1"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2558005" y="5949387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注：先使用读取文件操作，后面会详细介绍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526" y="776693"/>
            <a:ext cx="7951808" cy="55866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0070C0"/>
                </a:solidFill>
              </a:rPr>
              <a:t>索引和切片</a:t>
            </a:r>
            <a:endParaRPr kumimoji="1" lang="zh-CN" altLang="en-US" sz="320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5425" y="2013995"/>
            <a:ext cx="8233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rgbClr val="0070C0"/>
                </a:solidFill>
              </a:rPr>
              <a:t>Numpy</a:t>
            </a:r>
            <a:r>
              <a:rPr kumimoji="1" lang="zh-CN" altLang="en-US" sz="2400">
                <a:solidFill>
                  <a:srgbClr val="0070C0"/>
                </a:solidFill>
              </a:rPr>
              <a:t>当中我们已经讲过使用索引选取序列和切片选择，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en-US" altLang="zh-CN" sz="2400">
                <a:solidFill>
                  <a:srgbClr val="0070C0"/>
                </a:solidFill>
              </a:rPr>
              <a:t>pandas</a:t>
            </a:r>
            <a:r>
              <a:rPr kumimoji="1" lang="zh-CN" altLang="en-US" sz="2400">
                <a:solidFill>
                  <a:srgbClr val="0070C0"/>
                </a:solidFill>
              </a:rPr>
              <a:t>也支持类似的操作，也可以直接使用</a:t>
            </a:r>
            <a:r>
              <a:rPr kumimoji="1" lang="zh-CN" altLang="en-US" sz="2400">
                <a:solidFill>
                  <a:srgbClr val="FF0000"/>
                </a:solidFill>
              </a:rPr>
              <a:t>列名、行名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r>
              <a:rPr kumimoji="1" lang="zh-CN" altLang="en-US" sz="2400">
                <a:solidFill>
                  <a:srgbClr val="FF0000"/>
                </a:solidFill>
              </a:rPr>
              <a:t>称，甚至组合使用</a:t>
            </a:r>
            <a:r>
              <a:rPr kumimoji="1" lang="zh-CN" altLang="en-US" sz="2400">
                <a:solidFill>
                  <a:srgbClr val="0070C0"/>
                </a:solidFill>
              </a:rPr>
              <a:t>。</a:t>
            </a:r>
            <a:endParaRPr kumimoji="1" lang="zh-CN" altLang="en-US" sz="240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20992" y="3773346"/>
            <a:ext cx="432943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2400"/>
              <a:t>直接使用行列索引</a:t>
            </a:r>
            <a:r>
              <a:rPr kumimoji="1" lang="en-US" altLang="zh-CN" sz="2400"/>
              <a:t>(</a:t>
            </a:r>
            <a:r>
              <a:rPr kumimoji="1" lang="zh-CN" altLang="en-US" sz="2400"/>
              <a:t>先列后行</a:t>
            </a:r>
            <a:r>
              <a:rPr kumimoji="1" lang="en-US" altLang="zh-CN" sz="2400"/>
              <a:t>)</a:t>
            </a:r>
            <a:endParaRPr kumimoji="1" lang="en-US" altLang="zh-CN" sz="24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en-US" altLang="zh-CN" sz="24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2400"/>
              <a:t>结合</a:t>
            </a:r>
            <a:r>
              <a:rPr kumimoji="1" lang="en-US" altLang="zh-CN" sz="2400"/>
              <a:t>loc</a:t>
            </a:r>
            <a:r>
              <a:rPr kumimoji="1" lang="zh-CN" altLang="en-US" sz="2400"/>
              <a:t>或者</a:t>
            </a:r>
            <a:r>
              <a:rPr kumimoji="1" lang="en-US" altLang="zh-CN" sz="2400"/>
              <a:t>iloc</a:t>
            </a:r>
            <a:r>
              <a:rPr kumimoji="1" lang="zh-CN" altLang="en-US" sz="2400"/>
              <a:t>使用索引</a:t>
            </a:r>
            <a:endParaRPr kumimoji="1" lang="en-US" altLang="zh-CN" sz="24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en-US" altLang="zh-CN" sz="24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2400"/>
              <a:t>使用</a:t>
            </a:r>
            <a:r>
              <a:rPr kumimoji="1" lang="en-US" altLang="zh-CN" sz="2400"/>
              <a:t>ix</a:t>
            </a:r>
            <a:r>
              <a:rPr kumimoji="1" lang="zh-CN" altLang="en-US" sz="2400"/>
              <a:t>组合索引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第三天 </a:t>
            </a:r>
            <a:r>
              <a:rPr lang="en-US" altLang="zh-CN" dirty="0" err="1"/>
              <a:t>pandas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80856" y="1687525"/>
            <a:ext cx="5120143" cy="45646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为什么用</a:t>
            </a:r>
            <a:r>
              <a:rPr lang="en-US" altLang="zh-CN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endParaRPr lang="en-US" altLang="zh-CN" sz="28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的介绍</a:t>
            </a:r>
            <a:endParaRPr lang="en-US" altLang="zh-CN" sz="28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 err="1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sz="2800" dirty="0" err="1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的数据结构</a:t>
            </a:r>
            <a:endParaRPr lang="en-US" altLang="zh-CN" sz="2800" dirty="0" err="1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 err="1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sz="2800" dirty="0" err="1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的基本操作</a:t>
            </a:r>
            <a:endParaRPr lang="en-US" altLang="zh-CN" sz="2800" dirty="0" err="1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 err="1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sz="2800" dirty="0" err="1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的数据读取</a:t>
            </a:r>
            <a:endParaRPr lang="en-US" altLang="zh-CN" sz="2800" dirty="0" err="1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的进阶</a:t>
            </a:r>
            <a:r>
              <a:rPr lang="en-US" altLang="zh-CN" sz="28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-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数据处理</a:t>
            </a:r>
            <a:endParaRPr lang="zh-CN" altLang="en-US" sz="2800" dirty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593" y="1227000"/>
            <a:ext cx="5969000" cy="977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93" y="2204900"/>
            <a:ext cx="5969000" cy="3314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593" y="5545000"/>
            <a:ext cx="5969000" cy="952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73458" y="640031"/>
            <a:ext cx="4043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2400">
                <a:solidFill>
                  <a:srgbClr val="7030A0"/>
                </a:solidFill>
              </a:rPr>
              <a:t>直接使用行列索引</a:t>
            </a:r>
            <a:r>
              <a:rPr kumimoji="1" lang="en-US" altLang="zh-CN" sz="2400">
                <a:solidFill>
                  <a:srgbClr val="7030A0"/>
                </a:solidFill>
              </a:rPr>
              <a:t>(</a:t>
            </a:r>
            <a:r>
              <a:rPr kumimoji="1" lang="zh-CN" altLang="en-US" sz="2400">
                <a:solidFill>
                  <a:srgbClr val="7030A0"/>
                </a:solidFill>
              </a:rPr>
              <a:t>先列后行</a:t>
            </a:r>
            <a:r>
              <a:rPr kumimoji="1" lang="en-US" altLang="zh-CN" sz="2400">
                <a:solidFill>
                  <a:srgbClr val="7030A0"/>
                </a:solidFill>
              </a:rPr>
              <a:t>)</a:t>
            </a:r>
            <a:endParaRPr kumimoji="1" lang="en-US" altLang="zh-CN" sz="24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54483" y="721056"/>
            <a:ext cx="3611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2400">
                <a:solidFill>
                  <a:srgbClr val="7030A0"/>
                </a:solidFill>
              </a:rPr>
              <a:t>结合</a:t>
            </a:r>
            <a:r>
              <a:rPr kumimoji="1" lang="en-US" altLang="zh-CN" sz="2400">
                <a:solidFill>
                  <a:srgbClr val="7030A0"/>
                </a:solidFill>
              </a:rPr>
              <a:t>loc</a:t>
            </a:r>
            <a:r>
              <a:rPr kumimoji="1" lang="zh-CN" altLang="en-US" sz="2400">
                <a:solidFill>
                  <a:srgbClr val="7030A0"/>
                </a:solidFill>
              </a:rPr>
              <a:t>或者</a:t>
            </a:r>
            <a:r>
              <a:rPr kumimoji="1" lang="en-US" altLang="zh-CN" sz="2400">
                <a:solidFill>
                  <a:srgbClr val="7030A0"/>
                </a:solidFill>
              </a:rPr>
              <a:t>iloc</a:t>
            </a:r>
            <a:r>
              <a:rPr kumimoji="1" lang="zh-CN" altLang="en-US" sz="2400">
                <a:solidFill>
                  <a:srgbClr val="7030A0"/>
                </a:solidFill>
              </a:rPr>
              <a:t>使用索引</a:t>
            </a:r>
            <a:endParaRPr kumimoji="1" lang="en-US" altLang="zh-CN" sz="24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5894" y="1608881"/>
            <a:ext cx="47339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使用</a:t>
            </a:r>
            <a:r>
              <a:rPr kumimoji="1" lang="en-US" altLang="zh-CN"/>
              <a:t>loc</a:t>
            </a:r>
            <a:r>
              <a:rPr kumimoji="1" lang="zh-CN" altLang="en-US"/>
              <a:t>配合行列名称选取切片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#</a:t>
            </a:r>
            <a:r>
              <a:rPr kumimoji="1" lang="zh-CN" altLang="en-US"/>
              <a:t> </a:t>
            </a:r>
            <a:r>
              <a:rPr kumimoji="1" lang="en-US" altLang="zh-CN"/>
              <a:t>2015-02-25</a:t>
            </a:r>
            <a:r>
              <a:rPr kumimoji="1" lang="zh-CN" altLang="en-US"/>
              <a:t>至</a:t>
            </a:r>
            <a:r>
              <a:rPr kumimoji="1" lang="en-US" altLang="zh-CN"/>
              <a:t>2015-04-08 open</a:t>
            </a:r>
            <a:r>
              <a:rPr kumimoji="1" lang="zh-CN" altLang="en-US"/>
              <a:t>的序列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data.loc['2015-02-25':'2015-04-08', 'open']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使用</a:t>
            </a:r>
            <a:r>
              <a:rPr kumimoji="1" lang="en-US" altLang="zh-CN"/>
              <a:t>iloc</a:t>
            </a:r>
            <a:r>
              <a:rPr kumimoji="1" lang="zh-CN" altLang="en-US"/>
              <a:t>结合行列索引数值索引切片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5894" y="4047312"/>
            <a:ext cx="6064571" cy="245958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6367" y="721056"/>
            <a:ext cx="2254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2400">
                <a:solidFill>
                  <a:srgbClr val="7030A0"/>
                </a:solidFill>
              </a:rPr>
              <a:t>使用</a:t>
            </a:r>
            <a:r>
              <a:rPr kumimoji="1" lang="en-US" altLang="zh-CN" sz="2400">
                <a:solidFill>
                  <a:srgbClr val="7030A0"/>
                </a:solidFill>
              </a:rPr>
              <a:t>ix</a:t>
            </a:r>
            <a:r>
              <a:rPr kumimoji="1" lang="zh-CN" altLang="en-US" sz="2400">
                <a:solidFill>
                  <a:srgbClr val="7030A0"/>
                </a:solidFill>
              </a:rPr>
              <a:t>组合索引</a:t>
            </a:r>
            <a:endParaRPr kumimoji="1" lang="en-US" altLang="zh-CN" sz="24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5894" y="1226906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组合索引方式是使用最频繁的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例如：</a:t>
            </a:r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0" y="1948475"/>
            <a:ext cx="6261100" cy="2197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5894" y="443502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使用</a:t>
            </a:r>
            <a:r>
              <a:rPr kumimoji="1" lang="en-US" altLang="zh-CN"/>
              <a:t>ix</a:t>
            </a:r>
            <a:endParaRPr kumimoji="1"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4911329"/>
            <a:ext cx="6045200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52377" y="2384257"/>
            <a:ext cx="67607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那么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如果我们想知道</a:t>
            </a:r>
            <a:r>
              <a:rPr kumimoji="1" lang="zh-CN" altLang="en-US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跌幅最大的</a:t>
            </a:r>
            <a:r>
              <a:rPr kumimoji="1" lang="en-US" altLang="zh-CN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5</a:t>
            </a:r>
            <a:r>
              <a:rPr kumimoji="1" lang="zh-CN" altLang="en-US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个交易日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呢？</a:t>
            </a:r>
            <a:endParaRPr kumimoji="1" lang="en-US" altLang="zh-CN" sz="24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 dirty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使用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df.sort_values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（默认是从小到大）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单个键进行排序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多个键进行排序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使用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df.sort_index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给索引进行排序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7" name="标题 1"/>
          <p:cNvSpPr txBox="1"/>
          <p:nvPr/>
        </p:nvSpPr>
        <p:spPr bwMode="auto">
          <a:xfrm>
            <a:off x="558278" y="550948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1" lang="zh-CN" altLang="en-US" sz="3200">
                <a:solidFill>
                  <a:srgbClr val="0070C0"/>
                </a:solidFill>
              </a:rPr>
              <a:t>排序</a:t>
            </a:r>
            <a:endParaRPr kumimoji="1" lang="zh-CN" altLang="en-US" sz="32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23" y="1236496"/>
            <a:ext cx="8877781" cy="18633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7048"/>
            <a:ext cx="9076501" cy="179160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3635"/>
            <a:ext cx="9144000" cy="18615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4523"/>
            <a:ext cx="9144000" cy="109629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0070C0"/>
                </a:solidFill>
              </a:rPr>
              <a:t>统计</a:t>
            </a:r>
            <a:endParaRPr kumimoji="1" lang="zh-CN" altLang="en-US" sz="320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75636" y="2615878"/>
            <a:ext cx="29354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基本统计分析函数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累计统计分析函数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309" y="2338084"/>
            <a:ext cx="7819219" cy="30170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3056" y="1648678"/>
            <a:ext cx="5497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333333"/>
                </a:solidFill>
                <a:latin typeface="Helvetica Neue" charset="0"/>
              </a:rPr>
              <a:t>pandas</a:t>
            </a:r>
            <a:r>
              <a:rPr lang="zh-CN" altLang="en-US">
                <a:solidFill>
                  <a:srgbClr val="333333"/>
                </a:solidFill>
                <a:latin typeface="Helvetica Neue" charset="0"/>
              </a:rPr>
              <a:t>的基本统计分析和</a:t>
            </a:r>
            <a:r>
              <a:rPr lang="en-US" altLang="zh-CN">
                <a:solidFill>
                  <a:srgbClr val="333333"/>
                </a:solidFill>
                <a:latin typeface="Helvetica Neue" charset="0"/>
              </a:rPr>
              <a:t>numpy</a:t>
            </a:r>
            <a:r>
              <a:rPr lang="zh-CN" altLang="en-US">
                <a:solidFill>
                  <a:srgbClr val="333333"/>
                </a:solidFill>
                <a:latin typeface="Helvetica Neue" charset="0"/>
              </a:rPr>
              <a:t>的统计分析一样</a:t>
            </a:r>
            <a:endParaRPr lang="en-US" altLang="zh-CN" i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56367" y="72105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2400">
                <a:solidFill>
                  <a:srgbClr val="7030A0"/>
                </a:solidFill>
              </a:rPr>
              <a:t>基本统计分析函数</a:t>
            </a:r>
            <a:endParaRPr kumimoji="1" lang="en-US" altLang="zh-CN" sz="24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57414"/>
            <a:ext cx="9144000" cy="259593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0" y="2355850"/>
            <a:ext cx="6642100" cy="21463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29046" y="76735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2400">
                <a:solidFill>
                  <a:srgbClr val="7030A0"/>
                </a:solidFill>
              </a:rPr>
              <a:t>累计统计分析函数</a:t>
            </a:r>
            <a:endParaRPr kumimoji="1" lang="en-US" altLang="zh-CN" sz="24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0070C0"/>
                </a:solidFill>
              </a:rPr>
              <a:t>为什么要学习</a:t>
            </a:r>
            <a:r>
              <a:rPr kumimoji="1" lang="en-US" altLang="zh-CN" dirty="0" smtClean="0">
                <a:solidFill>
                  <a:srgbClr val="0070C0"/>
                </a:solidFill>
              </a:rPr>
              <a:t>pandas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63090" y="2873886"/>
            <a:ext cx="6252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400" dirty="0" err="1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Numpy</a:t>
            </a:r>
            <a:r>
              <a:rPr kumimoji="1" lang="zh-CN" altLang="en-US" sz="2400" dirty="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已经能够帮助我们处理数据，能够结合</a:t>
            </a:r>
            <a:r>
              <a:rPr kumimoji="1" lang="en-US" altLang="zh-CN" sz="2400" dirty="0" err="1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matplotlib</a:t>
            </a:r>
            <a:r>
              <a:rPr kumimoji="1" lang="zh-CN" altLang="en-US" sz="2400" dirty="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解决部分数据展示等问题，那么</a:t>
            </a:r>
            <a:r>
              <a:rPr kumimoji="1" lang="en-US" altLang="zh-CN" sz="2400" dirty="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kumimoji="1" lang="zh-CN" altLang="en-US" sz="2400" dirty="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学习的目的在什么地方呢？</a:t>
            </a:r>
            <a:endParaRPr kumimoji="1" lang="en-US" altLang="zh-CN" sz="2400" dirty="0">
              <a:solidFill>
                <a:srgbClr val="0070C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21108" y="267718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2800">
                <a:solidFill>
                  <a:srgbClr val="0070C0"/>
                </a:solidFill>
              </a:rPr>
              <a:t>这些累计统计函数到底怎么用？</a:t>
            </a:r>
            <a:endParaRPr kumimoji="1" lang="en-US" altLang="zh-CN" sz="280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88618" y="4101654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举个例子！！</a:t>
            </a:r>
            <a:endParaRPr lang="zh-CN" altLang="en-US" sz="54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204" y="751091"/>
            <a:ext cx="8322197" cy="558304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77633" y="848378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2400">
                <a:solidFill>
                  <a:srgbClr val="7030A0"/>
                </a:solidFill>
              </a:rPr>
              <a:t>求这个股票的累计涨幅情况</a:t>
            </a:r>
            <a:endParaRPr kumimoji="1" lang="en-US" altLang="zh-CN" sz="240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606" y="1910503"/>
            <a:ext cx="8657863" cy="32421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9452" y="2468836"/>
            <a:ext cx="449353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2800">
                <a:solidFill>
                  <a:srgbClr val="0070C0"/>
                </a:solidFill>
              </a:rPr>
              <a:t>如何更加明显的看出来呢？</a:t>
            </a:r>
            <a:endParaRPr kumimoji="1" lang="en-US" altLang="zh-CN" sz="2800">
              <a:solidFill>
                <a:srgbClr val="0070C0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1" lang="en-US" altLang="zh-CN" sz="2800">
              <a:solidFill>
                <a:srgbClr val="0070C0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en-US" altLang="zh-CN" sz="2800">
                <a:solidFill>
                  <a:srgbClr val="0070C0"/>
                </a:solidFill>
              </a:rPr>
              <a:t>	pandas</a:t>
            </a:r>
            <a:r>
              <a:rPr kumimoji="1" lang="zh-CN" altLang="en-US" sz="2800">
                <a:solidFill>
                  <a:srgbClr val="0070C0"/>
                </a:solidFill>
              </a:rPr>
              <a:t>画图（了解）</a:t>
            </a:r>
            <a:endParaRPr kumimoji="1" lang="en-US" altLang="zh-CN" sz="28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87" y="2118166"/>
            <a:ext cx="8123934" cy="41894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987" y="1006997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dataframe</a:t>
            </a:r>
            <a:r>
              <a:rPr kumimoji="1" lang="zh-CN" altLang="en-US"/>
              <a:t>有</a:t>
            </a:r>
            <a:r>
              <a:rPr kumimoji="1" lang="en-US" altLang="zh-CN"/>
              <a:t>plot</a:t>
            </a:r>
            <a:r>
              <a:rPr kumimoji="1" lang="zh-CN" altLang="en-US"/>
              <a:t>方法，调用之后就生成一个</a:t>
            </a:r>
            <a:r>
              <a:rPr kumimoji="1" lang="en-US" altLang="zh-CN"/>
              <a:t>Axes</a:t>
            </a:r>
            <a:r>
              <a:rPr kumimoji="1" lang="zh-CN" altLang="en-US"/>
              <a:t>实例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使用</a:t>
            </a:r>
            <a:r>
              <a:rPr kumimoji="1" lang="en-US" altLang="zh-CN"/>
              <a:t>matplotlib.pyplot</a:t>
            </a:r>
            <a:r>
              <a:rPr kumimoji="1" lang="zh-CN" altLang="en-US"/>
              <a:t>方法显示出来</a:t>
            </a:r>
            <a:endParaRPr kumimoji="1"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67925" y="595318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0070C0"/>
                </a:solidFill>
              </a:rPr>
              <a:t>逻辑条件进行数据筛选</a:t>
            </a:r>
            <a:endParaRPr kumimoji="1" lang="zh-CN" altLang="en-US" sz="320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36740" y="3067291"/>
            <a:ext cx="4038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使用逻辑运算符号</a:t>
            </a:r>
            <a:r>
              <a:rPr kumimoji="1" lang="en-US" altLang="zh-CN"/>
              <a:t>&lt;</a:t>
            </a:r>
            <a:r>
              <a:rPr kumimoji="1" lang="zh-CN" altLang="en-US"/>
              <a:t> 、</a:t>
            </a:r>
            <a:r>
              <a:rPr kumimoji="1" lang="en-US" altLang="zh-CN"/>
              <a:t>&gt;</a:t>
            </a:r>
            <a:r>
              <a:rPr kumimoji="1" lang="zh-CN" altLang="en-US"/>
              <a:t>等进行筛选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使用</a:t>
            </a:r>
            <a:r>
              <a:rPr kumimoji="1" lang="en-US" altLang="zh-CN"/>
              <a:t>|</a:t>
            </a:r>
            <a:r>
              <a:rPr kumimoji="1" lang="zh-CN" altLang="en-US"/>
              <a:t>、</a:t>
            </a:r>
            <a:r>
              <a:rPr kumimoji="1" lang="en-US" altLang="zh-CN"/>
              <a:t>&amp;</a:t>
            </a:r>
            <a:r>
              <a:rPr kumimoji="1" lang="zh-CN" altLang="en-US"/>
              <a:t>完成复合的逻辑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6954"/>
            <a:ext cx="8808334" cy="27796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2442"/>
            <a:ext cx="9144000" cy="26138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0070C0"/>
                </a:solidFill>
              </a:rPr>
              <a:t>算数运算</a:t>
            </a:r>
            <a:endParaRPr kumimoji="1" lang="zh-CN" altLang="en-US" sz="320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700" y="2571750"/>
            <a:ext cx="58166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0641" y="2573701"/>
            <a:ext cx="7475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我们的数据大部分存在于文件当中，所以</a:t>
            </a:r>
            <a:r>
              <a:rPr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会支持复杂的</a:t>
            </a:r>
            <a:r>
              <a:rPr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IO</a:t>
            </a:r>
            <a:r>
              <a:rPr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操作，</a:t>
            </a:r>
            <a:r>
              <a:rPr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</a:t>
            </a:r>
            <a:r>
              <a:rPr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API</a:t>
            </a:r>
            <a:r>
              <a:rPr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支持众多的文件格式，如</a:t>
            </a:r>
            <a:r>
              <a:rPr lang="en-US" altLang="zh-CN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CSV</a:t>
            </a:r>
            <a:r>
              <a:rPr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</a:t>
            </a:r>
            <a:r>
              <a:rPr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SQL</a:t>
            </a:r>
            <a:r>
              <a:rPr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</a:t>
            </a:r>
            <a:r>
              <a:rPr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XLS</a:t>
            </a:r>
            <a:r>
              <a:rPr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</a:t>
            </a:r>
            <a:r>
              <a:rPr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JSON</a:t>
            </a:r>
            <a:r>
              <a:rPr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HDF5</a:t>
            </a:r>
            <a:endParaRPr lang="en-US" altLang="zh-CN" sz="2400" dirty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olidFill>
                  <a:srgbClr val="0070C0"/>
                </a:solidFill>
              </a:rPr>
              <a:t>pandas</a:t>
            </a:r>
            <a:r>
              <a:rPr kumimoji="1" lang="zh-CN" altLang="en-US">
                <a:solidFill>
                  <a:srgbClr val="0070C0"/>
                </a:solidFill>
              </a:rPr>
              <a:t>数据读取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50641" y="5335929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注：最常用的为</a:t>
            </a:r>
            <a:r>
              <a:rPr kumimoji="1" lang="en-US" altLang="zh-CN" sz="2400">
                <a:solidFill>
                  <a:srgbClr val="FF0000"/>
                </a:solidFill>
              </a:rPr>
              <a:t>HDF5</a:t>
            </a:r>
            <a:r>
              <a:rPr kumimoji="1" lang="zh-CN" altLang="en-US" sz="2400">
                <a:solidFill>
                  <a:srgbClr val="FF0000"/>
                </a:solidFill>
              </a:rPr>
              <a:t>和</a:t>
            </a:r>
            <a:r>
              <a:rPr kumimoji="1" lang="en-US" altLang="zh-CN" sz="2400">
                <a:solidFill>
                  <a:srgbClr val="FF0000"/>
                </a:solidFill>
              </a:rPr>
              <a:t>CSV</a:t>
            </a:r>
            <a:r>
              <a:rPr kumimoji="1" lang="zh-CN" altLang="en-US" sz="2400">
                <a:solidFill>
                  <a:srgbClr val="FF0000"/>
                </a:solidFill>
              </a:rPr>
              <a:t>文件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5197"/>
            <a:ext cx="9144000" cy="3847605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125730" y="2228850"/>
            <a:ext cx="87553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125730" y="3365098"/>
            <a:ext cx="87553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0070C0"/>
                </a:solidFill>
              </a:rPr>
              <a:t>处理前后对比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14608"/>
            <a:ext cx="9144000" cy="282878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en-US" altLang="zh-CN">
                <a:solidFill>
                  <a:srgbClr val="0070C0"/>
                </a:solidFill>
              </a:rPr>
              <a:t>pandas</a:t>
            </a:r>
            <a:r>
              <a:rPr kumimoji="1" lang="zh-CN" altLang="en-US">
                <a:solidFill>
                  <a:srgbClr val="0070C0"/>
                </a:solidFill>
              </a:rPr>
              <a:t>读取</a:t>
            </a:r>
            <a:r>
              <a:rPr kumimoji="1" lang="en-US" altLang="zh-CN">
                <a:solidFill>
                  <a:srgbClr val="0070C0"/>
                </a:solidFill>
              </a:rPr>
              <a:t>csv</a:t>
            </a:r>
            <a:r>
              <a:rPr kumimoji="1" lang="zh-CN" altLang="en-US">
                <a:solidFill>
                  <a:srgbClr val="0070C0"/>
                </a:solidFill>
              </a:rPr>
              <a:t>数据</a:t>
            </a:r>
            <a:r>
              <a:rPr kumimoji="1" lang="en-US" altLang="zh-CN">
                <a:solidFill>
                  <a:srgbClr val="0070C0"/>
                </a:solidFill>
              </a:rPr>
              <a:t>API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5880" y="2183130"/>
            <a:ext cx="71000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pandas.read_csv(</a:t>
            </a:r>
            <a:r>
              <a:rPr lang="en-US" altLang="zh-CN" sz="2400" i="1"/>
              <a:t>filepath_or_buffer</a:t>
            </a:r>
            <a:r>
              <a:rPr lang="en-US" altLang="zh-CN" sz="2400"/>
              <a:t>, </a:t>
            </a:r>
            <a:r>
              <a:rPr lang="en-US" altLang="zh-CN" sz="2400" i="1"/>
              <a:t>sep=‘</a:t>
            </a:r>
            <a:r>
              <a:rPr lang="en-US" altLang="zh-CN" sz="2400"/>
              <a:t>, </a:t>
            </a:r>
            <a:r>
              <a:rPr lang="en-US" altLang="zh-CN" sz="2400" i="1"/>
              <a:t>’</a:t>
            </a:r>
            <a:r>
              <a:rPr lang="en-US" altLang="zh-CN" sz="2400"/>
              <a:t>,</a:t>
            </a:r>
            <a:endParaRPr lang="en-US" altLang="zh-CN" sz="2400"/>
          </a:p>
          <a:p>
            <a:r>
              <a:rPr lang="en-US" altLang="zh-CN" sz="2400" i="1">
                <a:solidFill>
                  <a:srgbClr val="FF0000"/>
                </a:solidFill>
              </a:rPr>
              <a:t>names=None</a:t>
            </a:r>
            <a:r>
              <a:rPr lang="en-US" altLang="zh-CN" sz="2400"/>
              <a:t>, </a:t>
            </a:r>
            <a:r>
              <a:rPr lang="en-US" altLang="zh-CN" sz="2400" i="1"/>
              <a:t>usecols=None</a:t>
            </a:r>
            <a:r>
              <a:rPr lang="en-US" altLang="zh-CN" sz="2400"/>
              <a:t>)</a:t>
            </a:r>
            <a:endParaRPr lang="en-US" altLang="zh-CN" sz="2400"/>
          </a:p>
          <a:p>
            <a:r>
              <a:rPr lang="en-US" altLang="zh-CN" sz="2400"/>
              <a:t>Read CSV (comma-separated) file into DataFrame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filepath_or_buffer:</a:t>
            </a:r>
            <a:r>
              <a:rPr kumimoji="1" lang="zh-CN" altLang="en-US" sz="2400"/>
              <a:t>文件路径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names:</a:t>
            </a:r>
            <a:r>
              <a:rPr kumimoji="1" lang="zh-CN" altLang="en-US" sz="2400"/>
              <a:t>列索引名字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usecols:</a:t>
            </a:r>
            <a:r>
              <a:rPr kumimoji="1" lang="zh-CN" altLang="en-US" sz="2400"/>
              <a:t>指定读取的列名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return:DataFrame</a:t>
            </a:r>
            <a:endParaRPr kumimoji="1" lang="en-US" altLang="zh-CN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4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en-US" altLang="zh-CN">
                <a:solidFill>
                  <a:srgbClr val="0070C0"/>
                </a:solidFill>
              </a:rPr>
              <a:t>pandas</a:t>
            </a:r>
            <a:r>
              <a:rPr kumimoji="1" lang="zh-CN" altLang="en-US">
                <a:solidFill>
                  <a:srgbClr val="0070C0"/>
                </a:solidFill>
              </a:rPr>
              <a:t>读取</a:t>
            </a:r>
            <a:r>
              <a:rPr kumimoji="1" lang="en-US" altLang="zh-CN">
                <a:solidFill>
                  <a:srgbClr val="0070C0"/>
                </a:solidFill>
              </a:rPr>
              <a:t>hdf</a:t>
            </a:r>
            <a:r>
              <a:rPr kumimoji="1" lang="zh-CN" altLang="en-US">
                <a:solidFill>
                  <a:srgbClr val="0070C0"/>
                </a:solidFill>
              </a:rPr>
              <a:t>数据</a:t>
            </a:r>
            <a:r>
              <a:rPr kumimoji="1" lang="en-US" altLang="zh-CN">
                <a:solidFill>
                  <a:srgbClr val="0070C0"/>
                </a:solidFill>
              </a:rPr>
              <a:t>API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25880" y="2183130"/>
            <a:ext cx="67153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pandas.read_hdf(</a:t>
            </a:r>
            <a:r>
              <a:rPr lang="en-US" altLang="zh-CN" sz="2400" i="1"/>
              <a:t>path_or_buf</a:t>
            </a:r>
            <a:r>
              <a:rPr lang="zh-CN" altLang="en-US" sz="2400"/>
              <a:t>，</a:t>
            </a:r>
            <a:r>
              <a:rPr lang="en-US" altLang="zh-CN" sz="2400" i="1"/>
              <a:t>key = None</a:t>
            </a:r>
            <a:r>
              <a:rPr lang="zh-CN" altLang="en-US" sz="2400"/>
              <a:t>，</a:t>
            </a:r>
            <a:endParaRPr lang="en-US" altLang="zh-CN" sz="2400"/>
          </a:p>
          <a:p>
            <a:r>
              <a:rPr lang="en-US" altLang="zh-CN" sz="2400" i="1"/>
              <a:t>mode ='r'</a:t>
            </a:r>
            <a:r>
              <a:rPr lang="zh-CN" altLang="en-US" sz="2400"/>
              <a:t>，</a:t>
            </a:r>
            <a:r>
              <a:rPr lang="en-US" altLang="zh-CN" sz="2400" i="1"/>
              <a:t>** kwargs</a:t>
            </a:r>
            <a:r>
              <a:rPr lang="en-US" altLang="zh-CN" sz="2400"/>
              <a:t>)</a:t>
            </a:r>
            <a:endParaRPr lang="en-US" altLang="zh-CN" sz="2400"/>
          </a:p>
          <a:p>
            <a:r>
              <a:rPr lang="en-US" altLang="zh-CN" sz="2400"/>
              <a:t>read from the hdf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path_or_buffer:</a:t>
            </a:r>
            <a:r>
              <a:rPr kumimoji="1" lang="zh-CN" altLang="en-US" sz="2400"/>
              <a:t>文件路径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key:</a:t>
            </a:r>
            <a:r>
              <a:rPr kumimoji="1" lang="zh-CN" altLang="en-US" sz="2400"/>
              <a:t>读取的键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mode:</a:t>
            </a:r>
            <a:r>
              <a:rPr kumimoji="1" lang="zh-CN" altLang="en-US" sz="2400"/>
              <a:t>打开文件的模式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i="1"/>
              <a:t>return:The selected object</a:t>
            </a:r>
            <a:endParaRPr kumimoji="1" lang="en-US" altLang="zh-CN"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308" y="1071270"/>
            <a:ext cx="8113853" cy="479133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798" y="3014641"/>
            <a:ext cx="7213600" cy="1384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66349" y="949123"/>
            <a:ext cx="451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chemeClr val="accent6">
                    <a:lumMod val="75000"/>
                  </a:schemeClr>
                </a:solidFill>
              </a:rPr>
              <a:t>安装</a:t>
            </a:r>
            <a:r>
              <a:rPr kumimoji="1" lang="en-US" altLang="zh-CN" sz="2400">
                <a:solidFill>
                  <a:schemeClr val="accent6">
                    <a:lumMod val="75000"/>
                  </a:schemeClr>
                </a:solidFill>
              </a:rPr>
              <a:t>tables</a:t>
            </a:r>
            <a:r>
              <a:rPr kumimoji="1" lang="zh-CN" altLang="en-US" sz="2400">
                <a:solidFill>
                  <a:schemeClr val="accent6">
                    <a:lumMod val="75000"/>
                  </a:schemeClr>
                </a:solidFill>
              </a:rPr>
              <a:t>避免不能读取</a:t>
            </a:r>
            <a:r>
              <a:rPr kumimoji="1" lang="en-US" altLang="zh-CN" sz="2400">
                <a:solidFill>
                  <a:schemeClr val="accent6">
                    <a:lumMod val="75000"/>
                  </a:schemeClr>
                </a:solidFill>
              </a:rPr>
              <a:t>hdf</a:t>
            </a:r>
            <a:r>
              <a:rPr kumimoji="1" lang="zh-CN" altLang="en-US" sz="2400">
                <a:solidFill>
                  <a:schemeClr val="accent6">
                    <a:lumMod val="75000"/>
                  </a:schemeClr>
                </a:solidFill>
              </a:rPr>
              <a:t>文件</a:t>
            </a:r>
            <a:endParaRPr kumimoji="1" lang="zh-CN" alt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10359" y="2129742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pip</a:t>
            </a:r>
            <a:r>
              <a:rPr kumimoji="1" lang="zh-CN" altLang="en-US" sz="2400"/>
              <a:t> </a:t>
            </a:r>
            <a:r>
              <a:rPr kumimoji="1" lang="en-US" altLang="zh-CN" sz="2400"/>
              <a:t>install</a:t>
            </a:r>
            <a:r>
              <a:rPr kumimoji="1" lang="zh-CN" altLang="en-US" sz="2400"/>
              <a:t>  </a:t>
            </a:r>
            <a:r>
              <a:rPr kumimoji="1" lang="en-US" altLang="zh-CN" sz="2400"/>
              <a:t>tables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38758" y="2596549"/>
            <a:ext cx="63024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0000"/>
                </a:solidFill>
              </a:rPr>
              <a:t>hdf5</a:t>
            </a:r>
            <a:r>
              <a:rPr lang="zh-CN" altLang="en-US" sz="2000">
                <a:solidFill>
                  <a:srgbClr val="FF0000"/>
                </a:solidFill>
              </a:rPr>
              <a:t>在存储的是支持压缩，使用的方式是</a:t>
            </a:r>
            <a:r>
              <a:rPr lang="en-US" altLang="zh-CN" sz="2000">
                <a:solidFill>
                  <a:srgbClr val="FF0000"/>
                </a:solidFill>
              </a:rPr>
              <a:t>blosc</a:t>
            </a:r>
            <a:r>
              <a:rPr lang="zh-CN" altLang="en-US" sz="2000">
                <a:solidFill>
                  <a:srgbClr val="FF0000"/>
                </a:solidFill>
              </a:rPr>
              <a:t>，这个是速度最快的也是</a:t>
            </a:r>
            <a:r>
              <a:rPr lang="en-US" altLang="zh-CN" sz="2000">
                <a:solidFill>
                  <a:srgbClr val="FF0000"/>
                </a:solidFill>
              </a:rPr>
              <a:t>pandas</a:t>
            </a:r>
            <a:r>
              <a:rPr lang="zh-CN" altLang="en-US" sz="2000">
                <a:solidFill>
                  <a:srgbClr val="FF0000"/>
                </a:solidFill>
              </a:rPr>
              <a:t>默认支持的</a:t>
            </a:r>
            <a:endParaRPr lang="en-US" altLang="zh-CN" sz="20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</a:rPr>
              <a:t>使用压缩可以提磁盘利用率，节省空间</a:t>
            </a:r>
            <a:endParaRPr lang="en-US" altLang="zh-CN" sz="20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0000"/>
                </a:solidFill>
              </a:rPr>
              <a:t>hdf</a:t>
            </a:r>
            <a:r>
              <a:rPr lang="zh-CN" altLang="en-US" sz="2000">
                <a:solidFill>
                  <a:srgbClr val="FF0000"/>
                </a:solidFill>
              </a:rPr>
              <a:t>还是跨平台的，可以轻松迁移到</a:t>
            </a:r>
            <a:r>
              <a:rPr lang="en-US" altLang="zh-CN" sz="2000">
                <a:solidFill>
                  <a:srgbClr val="FF0000"/>
                </a:solidFill>
              </a:rPr>
              <a:t>hadoop </a:t>
            </a:r>
            <a:r>
              <a:rPr lang="zh-CN" altLang="en-US" sz="2000">
                <a:solidFill>
                  <a:srgbClr val="FF0000"/>
                </a:solidFill>
              </a:rPr>
              <a:t>上面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93671" y="844951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chemeClr val="accent6">
                    <a:lumMod val="75000"/>
                  </a:schemeClr>
                </a:solidFill>
              </a:rPr>
              <a:t>优先选择使用</a:t>
            </a:r>
            <a:r>
              <a:rPr kumimoji="1" lang="en-US" altLang="zh-CN" sz="2400">
                <a:solidFill>
                  <a:schemeClr val="accent6">
                    <a:lumMod val="75000"/>
                  </a:schemeClr>
                </a:solidFill>
              </a:rPr>
              <a:t>hdf</a:t>
            </a:r>
            <a:r>
              <a:rPr kumimoji="1" lang="zh-CN" altLang="en-US" sz="2400">
                <a:solidFill>
                  <a:schemeClr val="accent6">
                    <a:lumMod val="75000"/>
                  </a:schemeClr>
                </a:solidFill>
              </a:rPr>
              <a:t>文件存储</a:t>
            </a:r>
            <a:endParaRPr kumimoji="1" lang="zh-CN" alt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498475" y="618468"/>
            <a:ext cx="8128000" cy="715579"/>
          </a:xfrm>
        </p:spPr>
        <p:txBody>
          <a:bodyPr/>
          <a:lstStyle/>
          <a:p>
            <a:r>
              <a:rPr kumimoji="1" lang="en-US" altLang="zh-CN">
                <a:solidFill>
                  <a:srgbClr val="0070C0"/>
                </a:solidFill>
              </a:rPr>
              <a:t>pandas</a:t>
            </a:r>
            <a:r>
              <a:rPr kumimoji="1" lang="zh-CN" altLang="en-US">
                <a:solidFill>
                  <a:srgbClr val="0070C0"/>
                </a:solidFill>
              </a:rPr>
              <a:t>保存数据到</a:t>
            </a:r>
            <a:r>
              <a:rPr kumimoji="1" lang="en-US" altLang="zh-CN">
                <a:solidFill>
                  <a:srgbClr val="0070C0"/>
                </a:solidFill>
              </a:rPr>
              <a:t>csv</a:t>
            </a:r>
            <a:r>
              <a:rPr kumimoji="1" lang="zh-CN" altLang="en-US">
                <a:solidFill>
                  <a:srgbClr val="0070C0"/>
                </a:solidFill>
              </a:rPr>
              <a:t>文件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7630" y="2384385"/>
            <a:ext cx="813030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zh-CN"/>
              <a:t>DataFrame.to_csv(</a:t>
            </a:r>
            <a:r>
              <a:rPr lang="it-IT" altLang="zh-CN" i="1"/>
              <a:t>path_or_buf=None</a:t>
            </a:r>
            <a:r>
              <a:rPr lang="it-IT" altLang="zh-CN"/>
              <a:t>, </a:t>
            </a:r>
            <a:r>
              <a:rPr lang="it-IT" altLang="zh-CN" i="1"/>
              <a:t>sep='</a:t>
            </a:r>
            <a:r>
              <a:rPr lang="it-IT" altLang="zh-CN"/>
              <a:t>, </a:t>
            </a:r>
            <a:r>
              <a:rPr lang="it-IT" altLang="zh-CN" i="1"/>
              <a:t>’</a:t>
            </a:r>
            <a:r>
              <a:rPr lang="en-US" altLang="zh-CN"/>
              <a:t>,</a:t>
            </a:r>
            <a:r>
              <a:rPr lang="it-IT" altLang="zh-CN" i="1"/>
              <a:t> columns=None</a:t>
            </a:r>
            <a:r>
              <a:rPr lang="it-IT" altLang="zh-CN"/>
              <a:t>, </a:t>
            </a:r>
            <a:endParaRPr lang="it-IT" altLang="zh-CN"/>
          </a:p>
          <a:p>
            <a:r>
              <a:rPr lang="it-IT" altLang="zh-CN" i="1"/>
              <a:t>header=True</a:t>
            </a:r>
            <a:r>
              <a:rPr lang="it-IT" altLang="zh-CN"/>
              <a:t>, </a:t>
            </a:r>
            <a:r>
              <a:rPr lang="it-IT" altLang="zh-CN" i="1"/>
              <a:t>index=True</a:t>
            </a:r>
            <a:r>
              <a:rPr lang="it-IT" altLang="zh-CN"/>
              <a:t>, </a:t>
            </a:r>
            <a:r>
              <a:rPr lang="it-IT" altLang="zh-CN" i="1"/>
              <a:t>index_label=None</a:t>
            </a:r>
            <a:r>
              <a:rPr lang="it-IT" altLang="zh-CN"/>
              <a:t>, </a:t>
            </a:r>
            <a:r>
              <a:rPr lang="it-IT" altLang="zh-CN" i="1"/>
              <a:t>mode='w'</a:t>
            </a:r>
            <a:r>
              <a:rPr lang="it-IT" altLang="zh-CN"/>
              <a:t>, </a:t>
            </a:r>
            <a:r>
              <a:rPr lang="it-IT" altLang="zh-CN" i="1"/>
              <a:t>encoding=None</a:t>
            </a:r>
            <a:r>
              <a:rPr lang="it-IT" altLang="zh-CN"/>
              <a:t>, </a:t>
            </a:r>
            <a:r>
              <a:rPr lang="it-IT" altLang="zh-CN" i="1"/>
              <a:t>rue</a:t>
            </a:r>
            <a:r>
              <a:rPr lang="it-IT" altLang="zh-CN"/>
              <a:t>)</a:t>
            </a:r>
            <a:endParaRPr lang="it-IT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600" b="1"/>
              <a:t>path_or_buf</a:t>
            </a:r>
            <a:r>
              <a:rPr lang="it-IT" altLang="zh-CN" sz="1600" i="1"/>
              <a:t> : string or file handle, default None</a:t>
            </a:r>
            <a:endParaRPr lang="it-IT" altLang="zh-CN" sz="1600" i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600" b="1"/>
              <a:t>sep</a:t>
            </a:r>
            <a:r>
              <a:rPr lang="it-IT" altLang="zh-CN" sz="1600" i="1"/>
              <a:t> : character, default ‘,’</a:t>
            </a:r>
            <a:endParaRPr lang="it-IT" altLang="zh-CN" sz="1600" i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600" b="1"/>
              <a:t>columns</a:t>
            </a:r>
            <a:r>
              <a:rPr lang="it-IT" altLang="zh-CN" sz="1600" i="1"/>
              <a:t> : sequence, optional</a:t>
            </a:r>
            <a:endParaRPr lang="it-IT" altLang="zh-CN" sz="1600" i="1"/>
          </a:p>
          <a:p>
            <a:pPr lvl="1"/>
            <a:r>
              <a:rPr lang="it-IT" altLang="zh-CN" sz="1600">
                <a:effectLst/>
              </a:rPr>
              <a:t>Columns to write</a:t>
            </a:r>
            <a:r>
              <a:rPr lang="zh-CN" altLang="en-US" sz="1600">
                <a:effectLst/>
              </a:rPr>
              <a:t>，写入文件时指定新的列索引</a:t>
            </a:r>
            <a:endParaRPr lang="it-IT" altLang="zh-CN" sz="160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600" b="1"/>
              <a:t>header</a:t>
            </a:r>
            <a:r>
              <a:rPr lang="it-IT" altLang="zh-CN" sz="1600" i="1"/>
              <a:t> : boolean or list of string, default True</a:t>
            </a:r>
            <a:r>
              <a:rPr lang="en-US" altLang="zh-CN" sz="1600" i="1"/>
              <a:t>,</a:t>
            </a:r>
            <a:r>
              <a:rPr lang="zh-CN" altLang="en-US" sz="1600" i="1"/>
              <a:t>是否写进列索引值</a:t>
            </a:r>
            <a:endParaRPr lang="it-IT" altLang="zh-CN" sz="1600" i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600" b="1"/>
              <a:t>index</a:t>
            </a:r>
            <a:r>
              <a:rPr lang="it-IT" altLang="zh-CN" sz="1600" i="1"/>
              <a:t> : boolean, default True</a:t>
            </a:r>
            <a:r>
              <a:rPr lang="zh-CN" altLang="en-US" sz="1600" i="1"/>
              <a:t>，是否写进行索引值</a:t>
            </a:r>
            <a:endParaRPr lang="it-IT" altLang="zh-CN" sz="1600" i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600" b="1"/>
              <a:t>index_label</a:t>
            </a:r>
            <a:r>
              <a:rPr lang="it-IT" altLang="zh-CN" sz="1600" i="1"/>
              <a:t> : string or sequence, or False, default None</a:t>
            </a:r>
            <a:r>
              <a:rPr lang="zh-CN" altLang="en-US" sz="1600" i="1"/>
              <a:t>，是否将行索引当成</a:t>
            </a:r>
            <a:endParaRPr lang="en-US" altLang="zh-CN" sz="1600" i="1"/>
          </a:p>
          <a:p>
            <a:pPr lvl="1"/>
            <a:r>
              <a:rPr lang="zh-CN" altLang="en-US" sz="1600" i="1"/>
              <a:t>一列数据</a:t>
            </a:r>
            <a:endParaRPr lang="it-IT" altLang="zh-CN" sz="1600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498475" y="618468"/>
            <a:ext cx="8128000" cy="715579"/>
          </a:xfrm>
        </p:spPr>
        <p:txBody>
          <a:bodyPr/>
          <a:lstStyle/>
          <a:p>
            <a:r>
              <a:rPr kumimoji="1" lang="en-US" altLang="zh-CN">
                <a:solidFill>
                  <a:srgbClr val="0070C0"/>
                </a:solidFill>
              </a:rPr>
              <a:t>pandas</a:t>
            </a:r>
            <a:r>
              <a:rPr kumimoji="1" lang="zh-CN" altLang="en-US">
                <a:solidFill>
                  <a:srgbClr val="0070C0"/>
                </a:solidFill>
              </a:rPr>
              <a:t>保存数据到</a:t>
            </a:r>
            <a:r>
              <a:rPr kumimoji="1" lang="en-US" altLang="zh-CN">
                <a:solidFill>
                  <a:srgbClr val="0070C0"/>
                </a:solidFill>
              </a:rPr>
              <a:t>hdf</a:t>
            </a:r>
            <a:r>
              <a:rPr kumimoji="1" lang="zh-CN" altLang="en-US">
                <a:solidFill>
                  <a:srgbClr val="0070C0"/>
                </a:solidFill>
              </a:rPr>
              <a:t>文件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7029" y="2030914"/>
            <a:ext cx="4572000" cy="31381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key-value</a:t>
            </a:r>
            <a:r>
              <a:rPr lang="zh-CN" altLang="en-US"/>
              <a:t>存储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zh-CN"/>
              <a:t>DataFrame.to_</a:t>
            </a:r>
            <a:r>
              <a:rPr lang="en-US" altLang="zh-CN"/>
              <a:t>hdf</a:t>
            </a:r>
            <a:r>
              <a:rPr lang="it-IT" altLang="zh-CN"/>
              <a:t>(</a:t>
            </a:r>
            <a:r>
              <a:rPr lang="it-IT" altLang="zh-CN" i="1"/>
              <a:t>path_or_buf=None</a:t>
            </a:r>
            <a:r>
              <a:rPr lang="it-IT" altLang="zh-CN"/>
              <a:t>)</a:t>
            </a:r>
            <a:endParaRPr lang="it-IT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zh-CN"/>
              <a:t>#普通方式存储</a:t>
            </a:r>
            <a:endParaRPr lang="it-IT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zh-CN"/>
              <a:t>h5 = pd.HDFStore('t1.h5','w')</a:t>
            </a:r>
            <a:endParaRPr lang="it-IT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zh-CN"/>
              <a:t>h5['data'] = a</a:t>
            </a:r>
            <a:endParaRPr lang="it-IT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zh-CN"/>
              <a:t>h5.close()</a:t>
            </a:r>
            <a:endParaRPr lang="it-IT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it-IT"/>
              <a:t>#</a:t>
            </a:r>
            <a:r>
              <a:rPr lang="zh-CN" altLang="en-US"/>
              <a:t>压缩方式存储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zh-CN"/>
              <a:t>h5 = pd.HDFStore('t2.h5','w', complevel=4, complib='blosc')</a:t>
            </a:r>
            <a:endParaRPr lang="it-IT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zh-CN"/>
              <a:t>h5['data'] = a</a:t>
            </a:r>
            <a:endParaRPr lang="it-IT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zh-CN"/>
              <a:t>h5.close()</a:t>
            </a:r>
            <a:endParaRPr lang="it-IT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</a:rPr>
              <a:t>pandas</a:t>
            </a:r>
            <a:r>
              <a:rPr lang="zh-CN" altLang="en-US" sz="3200" dirty="0" smtClean="0">
                <a:solidFill>
                  <a:srgbClr val="0070C0"/>
                </a:solidFill>
              </a:rPr>
              <a:t>进阶</a:t>
            </a:r>
            <a:r>
              <a:rPr lang="en-US" altLang="zh-CN" sz="3200" dirty="0" smtClean="0">
                <a:solidFill>
                  <a:srgbClr val="0070C0"/>
                </a:solidFill>
              </a:rPr>
              <a:t>-</a:t>
            </a:r>
            <a:r>
              <a:rPr lang="zh-CN" altLang="en-US" sz="3200" dirty="0" smtClean="0">
                <a:solidFill>
                  <a:srgbClr val="0070C0"/>
                </a:solidFill>
              </a:rPr>
              <a:t>数据处理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42798" y="1804059"/>
            <a:ext cx="57118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</a:t>
            </a:r>
            <a:r>
              <a:rPr kumimoji="1" lang="zh-CN" altLang="en-US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、基本处理</a:t>
            </a:r>
            <a:r>
              <a:rPr kumimoji="1" lang="en-US" altLang="zh-CN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zh-CN" altLang="en-US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缺失值、日期等</a:t>
            </a:r>
            <a:r>
              <a:rPr kumimoji="1" lang="en-US" altLang="zh-CN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32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32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</a:t>
            </a:r>
            <a:r>
              <a:rPr kumimoji="1" lang="zh-CN" altLang="en-US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、数据的离散化</a:t>
            </a:r>
            <a:endParaRPr kumimoji="1" lang="en-US" altLang="zh-CN" sz="32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32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3</a:t>
            </a:r>
            <a:r>
              <a:rPr kumimoji="1" lang="zh-CN" altLang="en-US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、数据的合并</a:t>
            </a:r>
            <a:endParaRPr kumimoji="1" lang="en-US" altLang="zh-CN" sz="32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32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4</a:t>
            </a:r>
            <a:r>
              <a:rPr kumimoji="1" lang="zh-CN" altLang="en-US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、交叉表与透视表</a:t>
            </a:r>
            <a:endParaRPr kumimoji="1" lang="en-US" altLang="zh-CN" sz="32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32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5</a:t>
            </a:r>
            <a:r>
              <a:rPr kumimoji="1" lang="zh-CN" altLang="en-US" sz="32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、数据的分组与聚合</a:t>
            </a:r>
            <a:endParaRPr kumimoji="1" lang="zh-CN" altLang="en-US" sz="32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</a:rPr>
              <a:t>pandas</a:t>
            </a:r>
            <a:r>
              <a:rPr lang="zh-CN" altLang="en-US" sz="3200" dirty="0" smtClean="0">
                <a:solidFill>
                  <a:srgbClr val="0070C0"/>
                </a:solidFill>
              </a:rPr>
              <a:t>数据处理</a:t>
            </a:r>
            <a:r>
              <a:rPr lang="en-US" altLang="zh-CN" sz="3200" dirty="0" smtClean="0">
                <a:solidFill>
                  <a:srgbClr val="0070C0"/>
                </a:solidFill>
              </a:rPr>
              <a:t>-</a:t>
            </a:r>
            <a:r>
              <a:rPr lang="zh-CN" altLang="en-US" sz="3200" dirty="0" smtClean="0">
                <a:solidFill>
                  <a:srgbClr val="0070C0"/>
                </a:solidFill>
              </a:rPr>
              <a:t>缺失值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2073910"/>
            <a:ext cx="5071110" cy="331103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1301" y="2939969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/>
              <a:t>读取电影数据</a:t>
            </a:r>
            <a:endParaRPr kumimoji="1" lang="zh-CN" alt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53652"/>
            <a:ext cx="9144000" cy="29907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88733" y="1929239"/>
            <a:ext cx="72957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对于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NaN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的数据，在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numpy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中我们是如何处理的？</a:t>
            </a:r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在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中我们处理起来非常容易</a:t>
            </a:r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判断数据是否为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NaN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：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pd.isnull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df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),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pd.notnull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df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处理方式：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存在缺失值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nan: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、删除存在缺失值的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:dropna(axis=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'rows'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、替换缺失值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:fillna(df[].mean(),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inplace=True)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不是缺失值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nan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，有默认标记的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缺失值的处理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3312"/>
            <a:ext cx="9144000" cy="415137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不是默认缺失值</a:t>
            </a:r>
            <a:r>
              <a:rPr lang="en-US" altLang="zh-CN" sz="3200" dirty="0">
                <a:solidFill>
                  <a:srgbClr val="7030A0"/>
                </a:solidFill>
              </a:rPr>
              <a:t>,</a:t>
            </a:r>
            <a:r>
              <a:rPr lang="zh-CN" altLang="en-US" sz="3200" dirty="0">
                <a:solidFill>
                  <a:srgbClr val="7030A0"/>
                </a:solidFill>
              </a:rPr>
              <a:t>有默认标记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3828" y="2049780"/>
            <a:ext cx="4711700" cy="381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17770" y="3600450"/>
            <a:ext cx="720090" cy="697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91790" y="2583180"/>
            <a:ext cx="44486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、先替换</a:t>
            </a:r>
            <a:r>
              <a:rPr kumimoji="1" lang="en-US" altLang="zh-CN" sz="2400"/>
              <a:t>‘?’</a:t>
            </a:r>
            <a:r>
              <a:rPr kumimoji="1" lang="zh-CN" altLang="en-US" sz="2400"/>
              <a:t>为</a:t>
            </a:r>
            <a:r>
              <a:rPr kumimoji="1" lang="en-US" altLang="zh-CN" sz="2400"/>
              <a:t>np.nan</a:t>
            </a:r>
            <a:endParaRPr kumimoji="1" lang="en-US" altLang="zh-CN" sz="2400"/>
          </a:p>
          <a:p>
            <a:r>
              <a:rPr kumimoji="1" lang="en-US" altLang="zh-CN" sz="2400"/>
              <a:t>df.replace(to_replace=,</a:t>
            </a:r>
            <a:r>
              <a:rPr kumimoji="1" lang="zh-CN" altLang="en-US" sz="2400"/>
              <a:t> </a:t>
            </a:r>
            <a:r>
              <a:rPr kumimoji="1" lang="en-US" altLang="zh-CN" sz="2400"/>
              <a:t>value=)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、在进行缺失值的处理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</a:rPr>
              <a:t>数据的离散化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88557" y="317146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7030A0"/>
                </a:solidFill>
              </a:rPr>
              <a:t>例子：股票的涨跌幅异动（异常）</a:t>
            </a:r>
            <a:endParaRPr kumimoji="1" lang="zh-CN" altLang="en-US" sz="24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2753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</a:rPr>
              <a:t>验证涨跌幅变化是否符合正态分布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1640" y="1475559"/>
            <a:ext cx="2861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pandas</a:t>
            </a:r>
            <a:r>
              <a:rPr kumimoji="1" lang="zh-CN" altLang="en-US" sz="2400"/>
              <a:t>画直方图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Series.hist(bins=)</a:t>
            </a:r>
            <a:endParaRPr kumimoji="1"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962" y="2381254"/>
            <a:ext cx="6880023" cy="403642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64466" y="31598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发现基本上符合，但是有“肥尾”现象</a:t>
            </a:r>
            <a:endParaRPr kumimoji="1" lang="zh-CN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776" y="615015"/>
            <a:ext cx="8229600" cy="704073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</a:rPr>
              <a:t>pd</a:t>
            </a:r>
            <a:r>
              <a:rPr lang="en-US" altLang="zh-CN" sz="3200" dirty="0">
                <a:solidFill>
                  <a:srgbClr val="0070C0"/>
                </a:solidFill>
              </a:rPr>
              <a:t>.qcut</a:t>
            </a:r>
            <a:r>
              <a:rPr lang="zh-CN" altLang="en-US" sz="3200" dirty="0">
                <a:solidFill>
                  <a:srgbClr val="0070C0"/>
                </a:solidFill>
              </a:rPr>
              <a:t>找出异动涨跌点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698" y="1504709"/>
            <a:ext cx="77332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pd.qcut(data,</a:t>
            </a:r>
            <a:r>
              <a:rPr kumimoji="1" lang="zh-CN" altLang="en-US" sz="2400"/>
              <a:t> </a:t>
            </a:r>
            <a:r>
              <a:rPr kumimoji="1" lang="en-US" altLang="zh-CN" sz="2400"/>
              <a:t>bins)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将数据分组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一般会与</a:t>
            </a:r>
            <a:r>
              <a:rPr kumimoji="1" lang="en-US" altLang="zh-CN" sz="2400"/>
              <a:t>value_counts</a:t>
            </a:r>
            <a:r>
              <a:rPr kumimoji="1" lang="zh-CN" altLang="en-US" sz="2400"/>
              <a:t>搭配使用，统计每组的个数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pd.cut()</a:t>
            </a:r>
            <a:r>
              <a:rPr kumimoji="1" lang="zh-CN" altLang="en-US" sz="2400"/>
              <a:t>：自定义分组</a:t>
            </a:r>
            <a:endParaRPr kumimoji="1"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90" y="3040704"/>
            <a:ext cx="4076814" cy="27350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509" y="3040704"/>
            <a:ext cx="4286491" cy="298045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</a:rPr>
              <a:t>数据的离散化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1113" y="3310358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将连续的小数数据变成离散的类型，变成“哑变量”矩阵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901" y="487693"/>
            <a:ext cx="8229600" cy="704073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rgbClr val="7030A0"/>
                </a:solidFill>
              </a:rPr>
              <a:t>pd.get_dummies()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3840" y="1608881"/>
            <a:ext cx="57470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2400"/>
              <a:t>1</a:t>
            </a:r>
            <a:r>
              <a:rPr kumimoji="1" lang="zh-CN" altLang="en-US" sz="2400"/>
              <a:t>、自定义分组</a:t>
            </a:r>
            <a:endParaRPr kumimoji="1" lang="en-US" altLang="zh-CN" sz="240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en-US" altLang="zh-CN" sz="2400"/>
              <a:t>bins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[-np.inf,</a:t>
            </a:r>
            <a:r>
              <a:rPr kumimoji="1" lang="zh-CN" altLang="en-US" sz="2400"/>
              <a:t> </a:t>
            </a:r>
            <a:r>
              <a:rPr kumimoji="1" lang="en-US" altLang="zh-CN" sz="2400"/>
              <a:t>-7,</a:t>
            </a:r>
            <a:r>
              <a:rPr kumimoji="1" lang="zh-CN" altLang="en-US" sz="2400"/>
              <a:t> </a:t>
            </a:r>
            <a:r>
              <a:rPr kumimoji="1" lang="en-US" altLang="zh-CN" sz="2400"/>
              <a:t>-5,</a:t>
            </a:r>
            <a:r>
              <a:rPr kumimoji="1" lang="zh-CN" altLang="en-US" sz="2400"/>
              <a:t> </a:t>
            </a:r>
            <a:r>
              <a:rPr kumimoji="1" lang="en-US" altLang="zh-CN" sz="2400"/>
              <a:t>-3,</a:t>
            </a:r>
            <a:r>
              <a:rPr kumimoji="1" lang="zh-CN" altLang="en-US" sz="2400"/>
              <a:t> </a:t>
            </a:r>
            <a:r>
              <a:rPr kumimoji="1" lang="en-US" altLang="zh-CN" sz="2400"/>
              <a:t>0,</a:t>
            </a:r>
            <a:r>
              <a:rPr kumimoji="1" lang="zh-CN" altLang="en-US" sz="2400"/>
              <a:t> </a:t>
            </a:r>
            <a:r>
              <a:rPr kumimoji="1" lang="en-US" altLang="zh-CN" sz="2400"/>
              <a:t>3,</a:t>
            </a:r>
            <a:r>
              <a:rPr kumimoji="1" lang="zh-CN" altLang="en-US" sz="2400"/>
              <a:t> </a:t>
            </a:r>
            <a:r>
              <a:rPr kumimoji="1" lang="en-US" altLang="zh-CN" sz="2400"/>
              <a:t>5,</a:t>
            </a:r>
            <a:r>
              <a:rPr kumimoji="1" lang="zh-CN" altLang="en-US" sz="2400"/>
              <a:t> </a:t>
            </a:r>
            <a:r>
              <a:rPr kumimoji="1" lang="en-US" altLang="zh-CN" sz="2400"/>
              <a:t>7,</a:t>
            </a:r>
            <a:r>
              <a:rPr kumimoji="1" lang="zh-CN" altLang="en-US" sz="2400"/>
              <a:t> </a:t>
            </a:r>
            <a:r>
              <a:rPr kumimoji="1" lang="en-US" altLang="zh-CN" sz="2400"/>
              <a:t>np.inf]</a:t>
            </a:r>
            <a:endParaRPr kumimoji="1" lang="en-US" altLang="zh-CN" sz="240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2400"/>
              <a:t>注：</a:t>
            </a:r>
            <a:r>
              <a:rPr kumimoji="1" lang="en-US" altLang="zh-CN" sz="2400"/>
              <a:t>np.inf</a:t>
            </a:r>
            <a:r>
              <a:rPr kumimoji="1" lang="zh-CN" altLang="en-US" sz="2400"/>
              <a:t>为无穷大的意思</a:t>
            </a:r>
            <a:endParaRPr kumimoji="1" lang="en-US" altLang="zh-CN" sz="240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1"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7381" y="2805626"/>
            <a:ext cx="5434924" cy="31021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097" y="3981372"/>
            <a:ext cx="5127397" cy="134874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8475" y="618178"/>
            <a:ext cx="8128000" cy="715579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0070C0"/>
                </a:solidFill>
              </a:rPr>
              <a:t>pandas</a:t>
            </a:r>
            <a:r>
              <a:rPr kumimoji="1" lang="zh-CN" altLang="en-US" dirty="0">
                <a:solidFill>
                  <a:srgbClr val="0070C0"/>
                </a:solidFill>
              </a:rPr>
              <a:t>介绍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2097" y="2045970"/>
            <a:ext cx="65517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2008</a:t>
            </a:r>
            <a:r>
              <a:rPr kumimoji="1" lang="zh-CN" altLang="en-US"/>
              <a:t>年</a:t>
            </a:r>
            <a:r>
              <a:rPr kumimoji="1" lang="en-US" altLang="zh-CN"/>
              <a:t>Wes</a:t>
            </a:r>
            <a:r>
              <a:rPr kumimoji="1" lang="zh-CN" altLang="en-US"/>
              <a:t> </a:t>
            </a:r>
            <a:r>
              <a:rPr kumimoji="1" lang="en-US" altLang="zh-CN"/>
              <a:t>McKinney</a:t>
            </a:r>
            <a:r>
              <a:rPr kumimoji="1" lang="zh-CN" altLang="en-US"/>
              <a:t>开发出的库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专门用于数据分析的开源</a:t>
            </a:r>
            <a:r>
              <a:rPr kumimoji="1" lang="en-US" altLang="zh-CN"/>
              <a:t>python</a:t>
            </a:r>
            <a:r>
              <a:rPr kumimoji="1" lang="zh-CN" altLang="en-US"/>
              <a:t>库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rgbClr val="FF0000"/>
                </a:solidFill>
              </a:rPr>
              <a:t>以</a:t>
            </a:r>
            <a:r>
              <a:rPr kumimoji="1" lang="en-US" altLang="zh-CN">
                <a:solidFill>
                  <a:srgbClr val="FF0000"/>
                </a:solidFill>
              </a:rPr>
              <a:t>Numpy</a:t>
            </a:r>
            <a:r>
              <a:rPr kumimoji="1" lang="zh-CN" altLang="en-US">
                <a:solidFill>
                  <a:srgbClr val="FF0000"/>
                </a:solidFill>
              </a:rPr>
              <a:t>为基础，借力</a:t>
            </a:r>
            <a:r>
              <a:rPr kumimoji="1" lang="en-US" altLang="zh-CN">
                <a:solidFill>
                  <a:srgbClr val="FF0000"/>
                </a:solidFill>
              </a:rPr>
              <a:t>Numpy</a:t>
            </a:r>
            <a:r>
              <a:rPr kumimoji="1" lang="zh-CN" altLang="en-US">
                <a:solidFill>
                  <a:srgbClr val="FF0000"/>
                </a:solidFill>
              </a:rPr>
              <a:t>模块在计算方面性能高的优势</a:t>
            </a:r>
            <a:endParaRPr kumimoji="1"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rgbClr val="FF0000"/>
                </a:solidFill>
              </a:rPr>
              <a:t>基于</a:t>
            </a:r>
            <a:r>
              <a:rPr kumimoji="1" lang="en-US" altLang="zh-CN">
                <a:solidFill>
                  <a:srgbClr val="FF0000"/>
                </a:solidFill>
              </a:rPr>
              <a:t>matplotlib</a:t>
            </a:r>
            <a:r>
              <a:rPr kumimoji="1" lang="zh-CN" altLang="en-US">
                <a:solidFill>
                  <a:srgbClr val="FF0000"/>
                </a:solidFill>
              </a:rPr>
              <a:t>，能够简便的画图</a:t>
            </a:r>
            <a:endParaRPr kumimoji="1"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rgbClr val="FF0000"/>
                </a:solidFill>
              </a:rPr>
              <a:t>独特的数据结构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1405" y="1307939"/>
            <a:ext cx="3417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2400"/>
              <a:t>2</a:t>
            </a:r>
            <a:r>
              <a:rPr kumimoji="1" lang="zh-CN" altLang="en-US" sz="2400"/>
              <a:t>、</a:t>
            </a:r>
            <a:r>
              <a:rPr kumimoji="1" lang="en-US" altLang="zh-CN" sz="2400"/>
              <a:t>get_dummies</a:t>
            </a:r>
            <a:r>
              <a:rPr kumimoji="1" lang="zh-CN" altLang="en-US" sz="2400"/>
              <a:t>操作</a:t>
            </a:r>
            <a:endParaRPr kumimoji="1"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32972"/>
            <a:ext cx="9144000" cy="403131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</a:rPr>
              <a:t>pandas</a:t>
            </a:r>
            <a:r>
              <a:rPr lang="zh-CN" altLang="en-US" sz="3200" dirty="0">
                <a:solidFill>
                  <a:srgbClr val="0070C0"/>
                </a:solidFill>
              </a:rPr>
              <a:t>的合并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31770" y="2354580"/>
            <a:ext cx="54986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rgbClr val="FF0000"/>
                </a:solidFill>
              </a:rPr>
              <a:t>pd.concat:</a:t>
            </a:r>
            <a:r>
              <a:rPr kumimoji="1" lang="zh-CN" altLang="en-US" sz="2800">
                <a:solidFill>
                  <a:srgbClr val="FF0000"/>
                </a:solidFill>
              </a:rPr>
              <a:t>沿轴合并</a:t>
            </a:r>
            <a:endParaRPr kumimoji="1" lang="en-US" altLang="zh-CN" sz="280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/>
              <a:t>pd.join:</a:t>
            </a:r>
            <a:r>
              <a:rPr kumimoji="1" lang="zh-CN" altLang="en-US" sz="2800"/>
              <a:t>按照索引合并</a:t>
            </a:r>
            <a:endParaRPr kumimoji="1"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rgbClr val="FF0000"/>
                </a:solidFill>
              </a:rPr>
              <a:t>pd.merge:</a:t>
            </a:r>
            <a:r>
              <a:rPr kumimoji="1" lang="zh-CN" altLang="en-US" sz="2800">
                <a:solidFill>
                  <a:srgbClr val="FF0000"/>
                </a:solidFill>
              </a:rPr>
              <a:t>按照指定列进行合并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57351" y="2731770"/>
            <a:ext cx="614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如果你的数据由多张表组成，那么有时候需要将不同的内容合并在一起分析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将股票数据和哑变量矩阵合并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9206" y="1517128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pd.concat([data, dummary], axis=1)</a:t>
            </a:r>
            <a:endParaRPr kumimoji="1"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axis:0</a:t>
            </a:r>
            <a:r>
              <a:rPr kumimoji="1" lang="zh-CN" altLang="en-US"/>
              <a:t>横轴合并，</a:t>
            </a:r>
            <a:r>
              <a:rPr kumimoji="1" lang="en-US" altLang="zh-CN"/>
              <a:t>1</a:t>
            </a:r>
            <a:r>
              <a:rPr kumimoji="1" lang="zh-CN" altLang="en-US"/>
              <a:t>按照纵轴合并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65407"/>
            <a:ext cx="9144000" cy="390065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9254" y="860935"/>
            <a:ext cx="638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merge: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按照指定的列把数据按照一定的方式合并到一起</a:t>
            </a:r>
            <a:endParaRPr kumimoji="1" lang="zh-CN" altLang="en-US" sz="20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327" y="1261045"/>
            <a:ext cx="6818189" cy="51663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3000"/>
            <a:ext cx="9144000" cy="331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交叉表与透视表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00668" y="2789498"/>
            <a:ext cx="15504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/>
              <a:t>交叉表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/>
              <a:t>透视表</a:t>
            </a:r>
            <a:endParaRPr kumimoji="1" lang="zh-CN" altLang="en-US" sz="2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3775" y="2767905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案例：股票的每日涨跌跟星期几的关系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516" y="1914699"/>
            <a:ext cx="8634714" cy="400563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15074" y="788634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将日期改成星期的列数据</a:t>
            </a:r>
            <a:endParaRPr kumimoji="1" lang="zh-CN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43321"/>
            <a:ext cx="9144000" cy="3436228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15074" y="788634"/>
            <a:ext cx="8229600" cy="704073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chemeClr val="accent6">
                    <a:lumMod val="75000"/>
                  </a:schemeClr>
                </a:solidFill>
              </a:rPr>
              <a:t>判断股票涨跌好与坏</a:t>
            </a:r>
            <a:endParaRPr kumimoji="1" lang="zh-CN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6469" y="2261185"/>
            <a:ext cx="74758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对于数据的处理，如果没有</a:t>
            </a:r>
            <a:r>
              <a:rPr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，那么可能</a:t>
            </a:r>
            <a:r>
              <a:rPr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python</a:t>
            </a:r>
            <a:r>
              <a:rPr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就在数据分析与挖掘领域落后于</a:t>
            </a:r>
            <a:r>
              <a:rPr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R</a:t>
            </a:r>
            <a:endParaRPr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那么在数据处理我们可能会听过</a:t>
            </a:r>
            <a:r>
              <a:rPr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Hadoop</a:t>
            </a:r>
            <a:r>
              <a:rPr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和</a:t>
            </a:r>
            <a:r>
              <a:rPr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Spark</a:t>
            </a:r>
            <a:r>
              <a:rPr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，它们的有时是基于集群的云端处理数据，</a:t>
            </a:r>
            <a:r>
              <a:rPr lang="zh-CN" altLang="en-US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如果数据只有几</a:t>
            </a:r>
            <a:r>
              <a:rPr lang="en-US" altLang="zh-CN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GB</a:t>
            </a:r>
            <a:r>
              <a:rPr lang="zh-CN" altLang="en-US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，甚至</a:t>
            </a:r>
            <a:r>
              <a:rPr lang="en-US" altLang="zh-CN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1~2TB</a:t>
            </a:r>
            <a:r>
              <a:rPr lang="zh-CN" altLang="en-US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，那么</a:t>
            </a:r>
            <a:r>
              <a:rPr lang="en-US" altLang="zh-CN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sz="24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也是处理数据的最好选择</a:t>
            </a:r>
            <a:endParaRPr lang="en-US" altLang="zh-CN" sz="24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59051" y="869657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交叉表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4591" y="2720340"/>
            <a:ext cx="6149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交叉表：</a:t>
            </a:r>
            <a:r>
              <a:rPr lang="zh-CN" altLang="en-US" sz="2400">
                <a:solidFill>
                  <a:srgbClr val="FF0000"/>
                </a:solidFill>
              </a:rPr>
              <a:t>交叉表用于计算分组个数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(</a:t>
            </a:r>
            <a:r>
              <a:rPr lang="zh-CN" altLang="en-US" sz="2400">
                <a:solidFill>
                  <a:srgbClr val="FF0000"/>
                </a:solidFill>
              </a:rPr>
              <a:t>寻找两个列之间的关系</a:t>
            </a:r>
            <a:r>
              <a:rPr lang="en-US" altLang="zh-CN" sz="2400">
                <a:solidFill>
                  <a:srgbClr val="FF0000"/>
                </a:solidFill>
              </a:rPr>
              <a:t>)</a:t>
            </a:r>
            <a:endParaRPr lang="en-US" altLang="zh-CN" sz="2400">
              <a:solidFill>
                <a:srgbClr val="FF0000"/>
              </a:solidFill>
            </a:endParaRPr>
          </a:p>
          <a:p>
            <a:endParaRPr kumimoji="1" lang="en-US" altLang="zh-CN" sz="2400">
              <a:solidFill>
                <a:srgbClr val="FF0000"/>
              </a:solidFill>
            </a:endParaRPr>
          </a:p>
          <a:p>
            <a:r>
              <a:rPr kumimoji="1" lang="en-US" altLang="zh-CN" sz="2400">
                <a:solidFill>
                  <a:srgbClr val="FF0000"/>
                </a:solidFill>
              </a:rPr>
              <a:t>pd.crosstab(value1,</a:t>
            </a:r>
            <a:r>
              <a:rPr kumimoji="1" lang="zh-CN" altLang="en-US" sz="2400">
                <a:solidFill>
                  <a:srgbClr val="FF0000"/>
                </a:solidFill>
              </a:rPr>
              <a:t> </a:t>
            </a:r>
            <a:r>
              <a:rPr kumimoji="1" lang="en-US" altLang="zh-CN" sz="2400">
                <a:solidFill>
                  <a:srgbClr val="FF0000"/>
                </a:solidFill>
              </a:rPr>
              <a:t>value2)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378" y="1710802"/>
            <a:ext cx="7012995" cy="367142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15074" y="811784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进行交叉表分析</a:t>
            </a:r>
            <a:endParaRPr kumimoji="1" lang="zh-CN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874" y="2038511"/>
            <a:ext cx="8636000" cy="382270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15074" y="811784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求出每天是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positive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的比例</a:t>
            </a:r>
            <a:endParaRPr kumimoji="1" lang="zh-CN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074" y="811784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画交叉表柱状图分析</a:t>
            </a:r>
            <a:endParaRPr kumimoji="1" lang="zh-CN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874" y="1515857"/>
            <a:ext cx="7620000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051" y="627686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透视表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1501" y="1793862"/>
            <a:ext cx="5279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使用透视表，刚才的过程更加简单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DataFrame.pivot_table([],</a:t>
            </a:r>
            <a:r>
              <a:rPr kumimoji="1" lang="zh-CN" altLang="en-US" sz="2400"/>
              <a:t> </a:t>
            </a:r>
            <a:r>
              <a:rPr kumimoji="1" lang="en-US" altLang="zh-CN" sz="2400"/>
              <a:t>index=[])</a:t>
            </a:r>
            <a:endParaRPr kumimoji="1"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501" y="2844992"/>
            <a:ext cx="71247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93252" y="1873015"/>
            <a:ext cx="7247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现在我们有一组关于全球星巴克店铺的统计数据，如果我想知道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美国的星巴克数量和中国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的哪个多，或者我想知道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中国每个省份星巴克的数量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的情况，那么应该怎么办？</a:t>
            </a:r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数据来源：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https://</a:t>
            </a:r>
            <a:r>
              <a:rPr kumimoji="1" lang="en-US" altLang="zh-CN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www.kaggle.com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/</a:t>
            </a:r>
            <a:r>
              <a:rPr kumimoji="1" lang="en-US" altLang="zh-CN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starbucks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/store-locations/data</a:t>
            </a:r>
            <a:endParaRPr kumimoji="1" lang="zh-CN" altLang="en-US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rgbClr val="0070C0"/>
                </a:solidFill>
              </a:rPr>
              <a:t>思考</a:t>
            </a:r>
            <a:endParaRPr kumimoji="1"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0070C0"/>
                </a:solidFill>
              </a:rPr>
              <a:t>分组的原理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0" y="2012950"/>
            <a:ext cx="8318500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0070C0"/>
                </a:solidFill>
              </a:rPr>
              <a:t>分组</a:t>
            </a:r>
            <a:r>
              <a:rPr kumimoji="1" lang="en-US" altLang="zh-CN">
                <a:solidFill>
                  <a:srgbClr val="0070C0"/>
                </a:solidFill>
              </a:rPr>
              <a:t>API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31376" y="3051810"/>
            <a:ext cx="37998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DataFrame.groupby(by=“”)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77440" y="243887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{'color': ['white','red','green','red','green'], 'object': ['pen','pencil','pencil','ashtray','pen'],'price1':[5.56,4.20,1.30,0.56,2.75],'price2':[4.75,4.12,1.60,0.75,3.15]}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0070C0"/>
                </a:solidFill>
              </a:rPr>
              <a:t>分组小案例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752600"/>
            <a:ext cx="800100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sz="2800" dirty="0" smtClean="0">
                <a:solidFill>
                  <a:srgbClr val="7030A0"/>
                </a:solidFill>
              </a:rPr>
              <a:t>独特的数据结构的目的</a:t>
            </a:r>
            <a:endParaRPr kumimoji="1"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8730" y="2903220"/>
            <a:ext cx="7571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没有使用</a:t>
            </a:r>
            <a:r>
              <a:rPr kumimoji="1" lang="en-US" altLang="zh-CN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Python</a:t>
            </a:r>
            <a:r>
              <a:rPr kumimoji="1"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已有的内置数据结构，而是开发了新型的数据结构，</a:t>
            </a:r>
            <a:endParaRPr kumimoji="1" lang="en-US" altLang="zh-CN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设计的初衷</a:t>
            </a:r>
            <a:r>
              <a:rPr kumimoji="1" lang="zh-CN" altLang="en-US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适用于关系型或带标签的数据</a:t>
            </a:r>
            <a:r>
              <a:rPr kumimoji="1"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，用他们管理与</a:t>
            </a:r>
            <a:r>
              <a:rPr kumimoji="1" lang="en-US" altLang="zh-CN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SQL</a:t>
            </a:r>
            <a:r>
              <a:rPr kumimoji="1"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关系数据库</a:t>
            </a:r>
            <a:endParaRPr kumimoji="1" lang="en-US" altLang="zh-CN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和</a:t>
            </a:r>
            <a:r>
              <a:rPr kumimoji="1" lang="en-US" altLang="zh-CN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Execl</a:t>
            </a:r>
            <a:r>
              <a:rPr kumimoji="1"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工作表具有类似</a:t>
            </a:r>
            <a:r>
              <a:rPr kumimoji="1" lang="zh-CN" altLang="en-US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特征</a:t>
            </a:r>
            <a:r>
              <a:rPr kumimoji="1"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的数据很方便</a:t>
            </a:r>
            <a:endParaRPr kumimoji="1" lang="en-US" altLang="zh-CN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20685" y="2222238"/>
            <a:ext cx="678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在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中类似的分组的操作我们有很简单的方式来完成</a:t>
            </a:r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df.groupby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(by="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columns_name</a:t>
            </a:r>
            <a:r>
              <a:rPr kumimoji="1" lang="en-US" altLang="zh-CN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")</a:t>
            </a:r>
            <a:endParaRPr kumimoji="1" lang="en-US" altLang="zh-CN" sz="24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调用</a:t>
            </a:r>
            <a:r>
              <a:rPr kumimoji="1" lang="en-US" altLang="zh-CN" sz="24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groupby</a:t>
            </a:r>
            <a:r>
              <a:rPr kumimoji="1" lang="zh-CN" altLang="en-US" sz="24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方法之后返回的是什么内容？</a:t>
            </a:r>
            <a:endParaRPr kumimoji="1" lang="zh-CN" altLang="en-US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rgbClr val="0070C0"/>
                </a:solidFill>
              </a:rPr>
              <a:t>分组与聚合</a:t>
            </a:r>
            <a:endParaRPr kumimoji="1"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1960" y="1822883"/>
            <a:ext cx="5321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要统计美国和中国的星巴克的数量，我们应该怎么做？</a:t>
            </a:r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0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DataFrameGroupBy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对象有很多经过优化的方法</a:t>
            </a:r>
            <a:endParaRPr kumimoji="1" lang="en-US" altLang="zh-CN" sz="20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257" b="18389"/>
          <a:stretch>
            <a:fillRect/>
          </a:stretch>
        </p:blipFill>
        <p:spPr>
          <a:xfrm>
            <a:off x="2104525" y="3658308"/>
            <a:ext cx="4254832" cy="2036325"/>
          </a:xfrm>
          <a:prstGeom prst="rect">
            <a:avLst/>
          </a:prstGeom>
        </p:spPr>
      </p:pic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0070C0"/>
                </a:solidFill>
              </a:rPr>
              <a:t>分组与聚合</a:t>
            </a:r>
            <a:endParaRPr kumimoji="1"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47337" y="1779676"/>
            <a:ext cx="6580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grouped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=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en-US" altLang="zh-CN" sz="20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df.groupby</a:t>
            </a:r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(by</a:t>
            </a:r>
            <a:r>
              <a:rPr kumimoji="1" lang="en-US" altLang="zh-CN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="</a:t>
            </a:r>
            <a:r>
              <a:rPr kumimoji="1" lang="en-US" altLang="zh-CN" sz="20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columns_name</a:t>
            </a:r>
            <a:r>
              <a:rPr kumimoji="1" lang="en-US" altLang="zh-CN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")</a:t>
            </a:r>
            <a:endParaRPr kumimoji="1" lang="en-US" altLang="zh-CN" sz="20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grouped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是一个</a:t>
            </a:r>
            <a:r>
              <a:rPr kumimoji="1" lang="en-US" altLang="zh-CN" sz="20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DataFrameGroupBy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对象，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是可迭代的</a:t>
            </a:r>
            <a:r>
              <a:rPr kumimoji="1" lang="zh-CN" altLang="en-US" sz="20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，未进行计算</a:t>
            </a:r>
            <a:endParaRPr kumimoji="1" lang="en-US" altLang="zh-CN" sz="2000" dirty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0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假设现在有星巴克开店数据，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要统计美国和中国的星巴克的数量，我们应该怎么做？</a:t>
            </a:r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分组之后的每个</a:t>
            </a:r>
            <a:r>
              <a:rPr kumimoji="1" lang="en-US" altLang="zh-CN" sz="20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DataFrame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的长度？</a:t>
            </a:r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0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长度是一个思路，但是我们有更多的方法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聚合方法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来解决这个问题</a:t>
            </a:r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0070C0"/>
                </a:solidFill>
              </a:rPr>
              <a:t>分组与聚合</a:t>
            </a:r>
            <a:endParaRPr kumimoji="1"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42000"/>
            <a:ext cx="9144000" cy="4374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80510" y="81153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0070C0"/>
                </a:solidFill>
              </a:rPr>
              <a:t>动手</a:t>
            </a:r>
            <a:endParaRPr kumimoji="1" lang="zh-CN" altLang="en-US" sz="320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94446" y="3360420"/>
            <a:ext cx="3966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将结果用</a:t>
            </a:r>
            <a:r>
              <a:rPr kumimoji="1" lang="en-US" altLang="zh-CN" sz="2400">
                <a:solidFill>
                  <a:srgbClr val="FF0000"/>
                </a:solidFill>
              </a:rPr>
              <a:t>matplotlib</a:t>
            </a:r>
            <a:r>
              <a:rPr kumimoji="1" lang="zh-CN" altLang="en-US" sz="2400">
                <a:solidFill>
                  <a:srgbClr val="FF0000"/>
                </a:solidFill>
              </a:rPr>
              <a:t>展示出来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03759" y="2866498"/>
            <a:ext cx="6517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如果我们需要对国家和省份进行分组统计，应该怎么操作呢？</a:t>
            </a:r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9500"/>
            <a:ext cx="9144000" cy="3879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60833" y="290018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FF0000"/>
                </a:solidFill>
              </a:rPr>
              <a:t>总结</a:t>
            </a:r>
            <a:endParaRPr kumimoji="1"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4778</Words>
  <Application>WPS 演示</Application>
  <PresentationFormat>全屏显示(4:3)</PresentationFormat>
  <Paragraphs>436</Paragraphs>
  <Slides>98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0" baseType="lpstr">
      <vt:lpstr>Arial</vt:lpstr>
      <vt:lpstr>宋体</vt:lpstr>
      <vt:lpstr>Wingdings</vt:lpstr>
      <vt:lpstr>Eurostile</vt:lpstr>
      <vt:lpstr>Hiragino Sans GB W3</vt:lpstr>
      <vt:lpstr>微软雅黑</vt:lpstr>
      <vt:lpstr>华文仿宋</vt:lpstr>
      <vt:lpstr>Arial Unicode MS</vt:lpstr>
      <vt:lpstr>Calibri</vt:lpstr>
      <vt:lpstr>Helvetica Neue</vt:lpstr>
      <vt:lpstr>Segoe Print</vt:lpstr>
      <vt:lpstr>1_Office 主题</vt:lpstr>
      <vt:lpstr>PowerPoint 演示文稿</vt:lpstr>
      <vt:lpstr>课程概要</vt:lpstr>
      <vt:lpstr>第三天 pandas</vt:lpstr>
      <vt:lpstr>为什么要学习pandas</vt:lpstr>
      <vt:lpstr>处理前后对比</vt:lpstr>
      <vt:lpstr>PowerPoint 演示文稿</vt:lpstr>
      <vt:lpstr>pandas介绍</vt:lpstr>
      <vt:lpstr>PowerPoint 演示文稿</vt:lpstr>
      <vt:lpstr>独特的数据结构的目的</vt:lpstr>
      <vt:lpstr>PowerPoint 演示文稿</vt:lpstr>
      <vt:lpstr>PowerPoint 演示文稿</vt:lpstr>
      <vt:lpstr>pandas的核心-两大数据结构</vt:lpstr>
      <vt:lpstr>DataFrame</vt:lpstr>
      <vt:lpstr>DataFrame的特点</vt:lpstr>
      <vt:lpstr>PowerPoint 演示文稿</vt:lpstr>
      <vt:lpstr>增加索引行列</vt:lpstr>
      <vt:lpstr>时间索引如何构造？</vt:lpstr>
      <vt:lpstr>PowerPoint 演示文稿</vt:lpstr>
      <vt:lpstr>DataFrame的属性</vt:lpstr>
      <vt:lpstr>修改索引值、内容值</vt:lpstr>
      <vt:lpstr>PowerPoint 演示文稿</vt:lpstr>
      <vt:lpstr>创建Series</vt:lpstr>
      <vt:lpstr>PowerPoint 演示文稿</vt:lpstr>
      <vt:lpstr>获取Series索引和值</vt:lpstr>
      <vt:lpstr>获取一个股票的时间数据</vt:lpstr>
      <vt:lpstr>pandas的基本操作</vt:lpstr>
      <vt:lpstr>获取数据</vt:lpstr>
      <vt:lpstr>PowerPoint 演示文稿</vt:lpstr>
      <vt:lpstr>索引和切片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统计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逻辑条件进行数据筛选</vt:lpstr>
      <vt:lpstr>PowerPoint 演示文稿</vt:lpstr>
      <vt:lpstr>算数运算</vt:lpstr>
      <vt:lpstr>pandas数据读取</vt:lpstr>
      <vt:lpstr>PowerPoint 演示文稿</vt:lpstr>
      <vt:lpstr>pandas读取csv数据API</vt:lpstr>
      <vt:lpstr>pandas读取hdf数据API</vt:lpstr>
      <vt:lpstr>PowerPoint 演示文稿</vt:lpstr>
      <vt:lpstr>PowerPoint 演示文稿</vt:lpstr>
      <vt:lpstr>PowerPoint 演示文稿</vt:lpstr>
      <vt:lpstr>pandas保存数据到csv文件</vt:lpstr>
      <vt:lpstr>pandas保存数据到hdf文件</vt:lpstr>
      <vt:lpstr>pandas进阶-数据处理</vt:lpstr>
      <vt:lpstr>pandas数据处理-缺失值</vt:lpstr>
      <vt:lpstr>PowerPoint 演示文稿</vt:lpstr>
      <vt:lpstr>缺失值的处理</vt:lpstr>
      <vt:lpstr>PowerPoint 演示文稿</vt:lpstr>
      <vt:lpstr>不是默认缺失值,有默认标记</vt:lpstr>
      <vt:lpstr>PowerPoint 演示文稿</vt:lpstr>
      <vt:lpstr>数据的离散化</vt:lpstr>
      <vt:lpstr>验证涨跌幅变化是否符合正态分布</vt:lpstr>
      <vt:lpstr>PowerPoint 演示文稿</vt:lpstr>
      <vt:lpstr>pd.qcut找出异动涨跌点</vt:lpstr>
      <vt:lpstr>数据的离散化</vt:lpstr>
      <vt:lpstr>pd.get_dummies()</vt:lpstr>
      <vt:lpstr>PowerPoint 演示文稿</vt:lpstr>
      <vt:lpstr>pandas的合并</vt:lpstr>
      <vt:lpstr>PowerPoint 演示文稿</vt:lpstr>
      <vt:lpstr>将股票数据和哑变量矩阵合并</vt:lpstr>
      <vt:lpstr>PowerPoint 演示文稿</vt:lpstr>
      <vt:lpstr>PowerPoint 演示文稿</vt:lpstr>
      <vt:lpstr>交叉表与透视表</vt:lpstr>
      <vt:lpstr>案例：股票的每日涨跌跟星期几的关系</vt:lpstr>
      <vt:lpstr>将日期改成星期的列数据</vt:lpstr>
      <vt:lpstr>判断股票涨跌好与坏</vt:lpstr>
      <vt:lpstr>交叉表</vt:lpstr>
      <vt:lpstr>进行交叉表分析</vt:lpstr>
      <vt:lpstr>求出每天是positive的比例</vt:lpstr>
      <vt:lpstr>画交叉表柱状图分析</vt:lpstr>
      <vt:lpstr>透视表</vt:lpstr>
      <vt:lpstr>思考</vt:lpstr>
      <vt:lpstr>分组的原理</vt:lpstr>
      <vt:lpstr>分组API</vt:lpstr>
      <vt:lpstr>PowerPoint 演示文稿</vt:lpstr>
      <vt:lpstr>分组小案例</vt:lpstr>
      <vt:lpstr>分组与聚合</vt:lpstr>
      <vt:lpstr>分组与聚合</vt:lpstr>
      <vt:lpstr>分组与聚合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ccy</cp:lastModifiedBy>
  <cp:revision>548</cp:revision>
  <dcterms:created xsi:type="dcterms:W3CDTF">2015-04-23T13:51:00Z</dcterms:created>
  <dcterms:modified xsi:type="dcterms:W3CDTF">2018-04-06T00:29:13Z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